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9" r:id="rId3"/>
    <p:sldId id="262" r:id="rId4"/>
    <p:sldId id="267" r:id="rId5"/>
    <p:sldId id="269" r:id="rId6"/>
    <p:sldId id="257" r:id="rId7"/>
    <p:sldId id="268" r:id="rId8"/>
    <p:sldId id="261" r:id="rId9"/>
    <p:sldId id="264" r:id="rId10"/>
    <p:sldId id="258"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4"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6D08-4DBB-49C9-B15A-F0954D577C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C34940-B398-4320-B88B-36CBD2E58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F2BBDD-2667-42E4-8AEE-D11047E20428}"/>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5" name="Footer Placeholder 4">
            <a:extLst>
              <a:ext uri="{FF2B5EF4-FFF2-40B4-BE49-F238E27FC236}">
                <a16:creationId xmlns:a16="http://schemas.microsoft.com/office/drawing/2014/main" id="{5A96C245-BCA1-4F38-9A89-705E47D8A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21F88-F914-4ACE-9419-C717528C99BF}"/>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188880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6C76-85E8-46DA-A1E5-67C11EFA6A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6191-CBE2-4724-8C10-9DEB0E591F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17FA5-3037-4ED1-A74E-1DDADC72E6C2}"/>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5" name="Footer Placeholder 4">
            <a:extLst>
              <a:ext uri="{FF2B5EF4-FFF2-40B4-BE49-F238E27FC236}">
                <a16:creationId xmlns:a16="http://schemas.microsoft.com/office/drawing/2014/main" id="{3218EBA3-7BE6-40EA-B2DE-CA9393F1B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77025-E8B9-4AEF-AD9F-9B8C6459757F}"/>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27516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3F395-1A3A-474E-A7BA-18EDB571D4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4534F0-E618-490B-9BB7-7D30D4C8A1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F2D53-8FB2-499C-A17B-DAFB1989F2BB}"/>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5" name="Footer Placeholder 4">
            <a:extLst>
              <a:ext uri="{FF2B5EF4-FFF2-40B4-BE49-F238E27FC236}">
                <a16:creationId xmlns:a16="http://schemas.microsoft.com/office/drawing/2014/main" id="{D51CFFE6-C232-461A-9429-F6366BD99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A5F25-1534-4A99-9D57-2687501B8D9B}"/>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68716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23E3-67B8-4C71-9BB3-294FDE7C8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7EA3B-BB5E-46EB-BC64-B6B3BC75F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AECDE-F0D6-418B-9A51-169AA33C5050}"/>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5" name="Footer Placeholder 4">
            <a:extLst>
              <a:ext uri="{FF2B5EF4-FFF2-40B4-BE49-F238E27FC236}">
                <a16:creationId xmlns:a16="http://schemas.microsoft.com/office/drawing/2014/main" id="{72A0F3C7-2B6E-4091-ACB7-D1B96721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1D7B7-ADB3-42FE-A3DA-6514BDFCC671}"/>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150889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5491-6FB0-4B76-B35D-633764C253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49633-CF8F-415D-804F-D37A08530C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00E92B-24F1-43BA-8DC9-119BBE3B3D6B}"/>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5" name="Footer Placeholder 4">
            <a:extLst>
              <a:ext uri="{FF2B5EF4-FFF2-40B4-BE49-F238E27FC236}">
                <a16:creationId xmlns:a16="http://schemas.microsoft.com/office/drawing/2014/main" id="{DA148B1A-325A-4837-9744-CC6FD2673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14790-B6FC-4D4E-BC7B-9616E35048B2}"/>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312713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3D36-B8D0-46C3-8312-3DB7488956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5FE9F-BB84-47AE-B3A2-AB6DB44A73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D87940-4D7F-4224-9E89-0B8E0C9F3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71DD11-1CDC-48E3-B04E-6B799A5CF050}"/>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6" name="Footer Placeholder 5">
            <a:extLst>
              <a:ext uri="{FF2B5EF4-FFF2-40B4-BE49-F238E27FC236}">
                <a16:creationId xmlns:a16="http://schemas.microsoft.com/office/drawing/2014/main" id="{0F5A75A1-D21A-4AC7-8C15-3FB4450A4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C3A34-F70A-4566-AAAA-8B6B42679054}"/>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3796011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EDA1-273C-419B-B254-6E96C5D58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5234DC-D4AD-4FCC-A7BA-C2EC1BE742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EC0808-B107-4E67-9499-92065412C4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026944-2E16-400D-8CC0-529521CF38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BCB023-CCF1-428C-9123-74D105420F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CC6028-5410-4AE0-8823-44F943D6605B}"/>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8" name="Footer Placeholder 7">
            <a:extLst>
              <a:ext uri="{FF2B5EF4-FFF2-40B4-BE49-F238E27FC236}">
                <a16:creationId xmlns:a16="http://schemas.microsoft.com/office/drawing/2014/main" id="{5E8C7012-5F1F-4A22-80AF-6FF2238319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B4D426-7A19-457A-90F9-DD8074D04947}"/>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380720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7F7D-825B-42AE-99CA-326BC8683B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A31F5D-73FB-4C53-BF6A-117A2E5501A5}"/>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4" name="Footer Placeholder 3">
            <a:extLst>
              <a:ext uri="{FF2B5EF4-FFF2-40B4-BE49-F238E27FC236}">
                <a16:creationId xmlns:a16="http://schemas.microsoft.com/office/drawing/2014/main" id="{E19F44E8-A7C0-4745-8103-4CE2C7ACE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5FAC49-B89B-490F-BE6B-167E8344BF16}"/>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3000454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7C8CA-357A-4F55-B90B-7347839FD422}"/>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3" name="Footer Placeholder 2">
            <a:extLst>
              <a:ext uri="{FF2B5EF4-FFF2-40B4-BE49-F238E27FC236}">
                <a16:creationId xmlns:a16="http://schemas.microsoft.com/office/drawing/2014/main" id="{3273B3F3-10BA-4E7C-994C-84C73A95BD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FC499-1842-4E34-AADF-512514C7D02C}"/>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429203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4221-9F66-42D9-ABCE-466D6E0B9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930284-2386-4496-95D2-C413BBB0D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C45B8D-3ECD-49DE-9691-9E41920C3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3B01F-4828-44A8-AB75-FCC151623A92}"/>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6" name="Footer Placeholder 5">
            <a:extLst>
              <a:ext uri="{FF2B5EF4-FFF2-40B4-BE49-F238E27FC236}">
                <a16:creationId xmlns:a16="http://schemas.microsoft.com/office/drawing/2014/main" id="{58C32C3D-AF8F-4DD6-ABB1-79B6A03D2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20B6B-A0AF-4579-9155-35BFF3AFAFC5}"/>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361572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3DE3-3AE5-4C7C-81A4-810F05344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6A93C8-CB37-449D-9B1A-2DC57FD998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B4F164-7F61-48D6-89D0-20607731D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18BAA-FF60-4EAE-8E01-29089707CAE2}"/>
              </a:ext>
            </a:extLst>
          </p:cNvPr>
          <p:cNvSpPr>
            <a:spLocks noGrp="1"/>
          </p:cNvSpPr>
          <p:nvPr>
            <p:ph type="dt" sz="half" idx="10"/>
          </p:nvPr>
        </p:nvSpPr>
        <p:spPr/>
        <p:txBody>
          <a:bodyPr/>
          <a:lstStyle/>
          <a:p>
            <a:fld id="{C42A188A-068A-484A-BE46-9E435B3D1447}" type="datetimeFigureOut">
              <a:rPr lang="en-US" smtClean="0"/>
              <a:t>4/6/2022</a:t>
            </a:fld>
            <a:endParaRPr lang="en-US"/>
          </a:p>
        </p:txBody>
      </p:sp>
      <p:sp>
        <p:nvSpPr>
          <p:cNvPr id="6" name="Footer Placeholder 5">
            <a:extLst>
              <a:ext uri="{FF2B5EF4-FFF2-40B4-BE49-F238E27FC236}">
                <a16:creationId xmlns:a16="http://schemas.microsoft.com/office/drawing/2014/main" id="{4F998768-9D04-4DA3-A85F-FC36AEC8D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F4FD2-5EB3-41E9-935C-928EC3224822}"/>
              </a:ext>
            </a:extLst>
          </p:cNvPr>
          <p:cNvSpPr>
            <a:spLocks noGrp="1"/>
          </p:cNvSpPr>
          <p:nvPr>
            <p:ph type="sldNum" sz="quarter" idx="12"/>
          </p:nvPr>
        </p:nvSpPr>
        <p:spPr/>
        <p:txBody>
          <a:bodyPr/>
          <a:lstStyle/>
          <a:p>
            <a:fld id="{0E689483-8D1B-46B9-B5D6-F3B13536B495}" type="slidenum">
              <a:rPr lang="en-US" smtClean="0"/>
              <a:t>‹#›</a:t>
            </a:fld>
            <a:endParaRPr lang="en-US"/>
          </a:p>
        </p:txBody>
      </p:sp>
    </p:spTree>
    <p:extLst>
      <p:ext uri="{BB962C8B-B14F-4D97-AF65-F5344CB8AC3E}">
        <p14:creationId xmlns:p14="http://schemas.microsoft.com/office/powerpoint/2010/main" val="272002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39FCA-09C1-452B-BF76-8A8D7B90C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17D3E-993C-40C6-9FA7-DA3C333E60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6B8FF-5B2A-4F27-8A3F-2F15B01E6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A188A-068A-484A-BE46-9E435B3D1447}" type="datetimeFigureOut">
              <a:rPr lang="en-US" smtClean="0"/>
              <a:t>4/6/2022</a:t>
            </a:fld>
            <a:endParaRPr lang="en-US"/>
          </a:p>
        </p:txBody>
      </p:sp>
      <p:sp>
        <p:nvSpPr>
          <p:cNvPr id="5" name="Footer Placeholder 4">
            <a:extLst>
              <a:ext uri="{FF2B5EF4-FFF2-40B4-BE49-F238E27FC236}">
                <a16:creationId xmlns:a16="http://schemas.microsoft.com/office/drawing/2014/main" id="{D9AAE4F7-8272-47AD-8ADC-F195D1F04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9BF932-28DA-4638-8558-A72405C702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89483-8D1B-46B9-B5D6-F3B13536B495}" type="slidenum">
              <a:rPr lang="en-US" smtClean="0"/>
              <a:t>‹#›</a:t>
            </a:fld>
            <a:endParaRPr lang="en-US"/>
          </a:p>
        </p:txBody>
      </p:sp>
    </p:spTree>
    <p:extLst>
      <p:ext uri="{BB962C8B-B14F-4D97-AF65-F5344CB8AC3E}">
        <p14:creationId xmlns:p14="http://schemas.microsoft.com/office/powerpoint/2010/main" val="174969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zJ6tV5tws-o?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5CDB-A58B-4F08-8F55-B59D2149EC1B}"/>
              </a:ext>
            </a:extLst>
          </p:cNvPr>
          <p:cNvSpPr>
            <a:spLocks noGrp="1"/>
          </p:cNvSpPr>
          <p:nvPr>
            <p:ph type="title"/>
          </p:nvPr>
        </p:nvSpPr>
        <p:spPr>
          <a:xfrm>
            <a:off x="838200" y="365125"/>
            <a:ext cx="10515600" cy="1408496"/>
          </a:xfrm>
        </p:spPr>
        <p:txBody>
          <a:bodyPr>
            <a:noAutofit/>
          </a:bodyPr>
          <a:lstStyle/>
          <a:p>
            <a:pPr algn="ctr"/>
            <a:r>
              <a:rPr lang="en-US" sz="3600" b="1" dirty="0"/>
              <a:t>Ancient Grapes from the Land of Noah</a:t>
            </a:r>
            <a:br>
              <a:rPr lang="en-US" sz="3200" dirty="0"/>
            </a:br>
            <a:r>
              <a:rPr lang="en-US" sz="3200" dirty="0"/>
              <a:t>Is Noah’s Ark On A Turkish Mountain? </a:t>
            </a:r>
            <a:br>
              <a:rPr lang="en-US" sz="3200" dirty="0"/>
            </a:br>
            <a:r>
              <a:rPr lang="en-US" sz="3200" dirty="0"/>
              <a:t>‘New Evidence’ Suggests Noah’s Ark Is On Mount Ararat, Turkey</a:t>
            </a:r>
            <a:br>
              <a:rPr lang="en-US" sz="3200" dirty="0"/>
            </a:br>
            <a:r>
              <a:rPr lang="en-US" sz="3200" dirty="0"/>
              <a:t>Or Maybe Kentucky?</a:t>
            </a:r>
          </a:p>
        </p:txBody>
      </p:sp>
      <p:pic>
        <p:nvPicPr>
          <p:cNvPr id="5" name="Content Placeholder 4">
            <a:extLst>
              <a:ext uri="{FF2B5EF4-FFF2-40B4-BE49-F238E27FC236}">
                <a16:creationId xmlns:a16="http://schemas.microsoft.com/office/drawing/2014/main" id="{A6B45371-F09E-46B3-AAB9-BBE51E923FC3}"/>
              </a:ext>
            </a:extLst>
          </p:cNvPr>
          <p:cNvPicPr>
            <a:picLocks noGrp="1" noChangeAspect="1"/>
          </p:cNvPicPr>
          <p:nvPr>
            <p:ph idx="1"/>
          </p:nvPr>
        </p:nvPicPr>
        <p:blipFill>
          <a:blip r:embed="rId2"/>
          <a:stretch>
            <a:fillRect/>
          </a:stretch>
        </p:blipFill>
        <p:spPr>
          <a:xfrm>
            <a:off x="6511635" y="2262352"/>
            <a:ext cx="5246347" cy="4181166"/>
          </a:xfrm>
          <a:prstGeom prst="rect">
            <a:avLst/>
          </a:prstGeom>
        </p:spPr>
      </p:pic>
      <p:pic>
        <p:nvPicPr>
          <p:cNvPr id="6" name="Picture 5">
            <a:extLst>
              <a:ext uri="{FF2B5EF4-FFF2-40B4-BE49-F238E27FC236}">
                <a16:creationId xmlns:a16="http://schemas.microsoft.com/office/drawing/2014/main" id="{F3B41D96-40A2-433B-ADFA-445BA5B628A0}"/>
              </a:ext>
            </a:extLst>
          </p:cNvPr>
          <p:cNvPicPr>
            <a:picLocks noChangeAspect="1"/>
          </p:cNvPicPr>
          <p:nvPr/>
        </p:nvPicPr>
        <p:blipFill>
          <a:blip r:embed="rId3"/>
          <a:stretch>
            <a:fillRect/>
          </a:stretch>
        </p:blipFill>
        <p:spPr>
          <a:xfrm>
            <a:off x="317938" y="2262352"/>
            <a:ext cx="5715000" cy="4181164"/>
          </a:xfrm>
          <a:prstGeom prst="rect">
            <a:avLst/>
          </a:prstGeom>
        </p:spPr>
      </p:pic>
    </p:spTree>
    <p:extLst>
      <p:ext uri="{BB962C8B-B14F-4D97-AF65-F5344CB8AC3E}">
        <p14:creationId xmlns:p14="http://schemas.microsoft.com/office/powerpoint/2010/main" val="32031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5130-3C80-484B-90C1-0167F6AD2C2F}"/>
              </a:ext>
            </a:extLst>
          </p:cNvPr>
          <p:cNvSpPr>
            <a:spLocks noGrp="1"/>
          </p:cNvSpPr>
          <p:nvPr>
            <p:ph type="title"/>
          </p:nvPr>
        </p:nvSpPr>
        <p:spPr>
          <a:xfrm>
            <a:off x="838200" y="365125"/>
            <a:ext cx="8014138" cy="1325563"/>
          </a:xfrm>
        </p:spPr>
        <p:txBody>
          <a:bodyPr>
            <a:normAutofit/>
          </a:bodyPr>
          <a:lstStyle/>
          <a:p>
            <a:r>
              <a:rPr lang="en-US" sz="3200" dirty="0" err="1"/>
              <a:t>Karasì</a:t>
            </a:r>
            <a:r>
              <a:rPr lang="en-US" sz="3200" dirty="0"/>
              <a:t> – Areni Noir - </a:t>
            </a:r>
            <a:r>
              <a:rPr lang="en-US" sz="3200" dirty="0" err="1"/>
              <a:t>Zorah</a:t>
            </a:r>
            <a:r>
              <a:rPr lang="en-US" sz="3200" dirty="0"/>
              <a:t> - 2017</a:t>
            </a:r>
            <a:br>
              <a:rPr lang="en-US" sz="3200" dirty="0"/>
            </a:br>
            <a:r>
              <a:rPr lang="en-US" sz="3200" dirty="0"/>
              <a:t>Voya's </a:t>
            </a:r>
            <a:r>
              <a:rPr lang="en-US" sz="3200" dirty="0" err="1"/>
              <a:t>Dzor</a:t>
            </a:r>
            <a:r>
              <a:rPr lang="en-US" sz="3200" dirty="0"/>
              <a:t> Region, Armenia  ABV 13.5%</a:t>
            </a:r>
          </a:p>
        </p:txBody>
      </p:sp>
      <p:sp>
        <p:nvSpPr>
          <p:cNvPr id="3" name="Content Placeholder 2">
            <a:extLst>
              <a:ext uri="{FF2B5EF4-FFF2-40B4-BE49-F238E27FC236}">
                <a16:creationId xmlns:a16="http://schemas.microsoft.com/office/drawing/2014/main" id="{D1E27997-86F4-460F-B9FF-D6E83C7CE540}"/>
              </a:ext>
            </a:extLst>
          </p:cNvPr>
          <p:cNvSpPr>
            <a:spLocks noGrp="1"/>
          </p:cNvSpPr>
          <p:nvPr>
            <p:ph idx="1"/>
          </p:nvPr>
        </p:nvSpPr>
        <p:spPr>
          <a:xfrm>
            <a:off x="838200" y="1678236"/>
            <a:ext cx="8014138" cy="4726854"/>
          </a:xfrm>
        </p:spPr>
        <p:txBody>
          <a:bodyPr/>
          <a:lstStyle/>
          <a:p>
            <a:pPr marL="0" indent="0">
              <a:lnSpc>
                <a:spcPct val="100000"/>
              </a:lnSpc>
              <a:spcBef>
                <a:spcPts val="0"/>
              </a:spcBef>
              <a:buNone/>
            </a:pPr>
            <a:endParaRPr lang="en-US" sz="1200" b="0" i="0" u="none" strike="noStrike" baseline="0" dirty="0">
              <a:solidFill>
                <a:srgbClr val="282828"/>
              </a:solidFill>
              <a:latin typeface="Times New Roman" panose="02020603050405020304" pitchFamily="18" charset="0"/>
            </a:endParaRPr>
          </a:p>
          <a:p>
            <a:pPr marL="0" indent="0">
              <a:lnSpc>
                <a:spcPct val="100000"/>
              </a:lnSpc>
              <a:spcBef>
                <a:spcPts val="0"/>
              </a:spcBef>
              <a:buNone/>
            </a:pPr>
            <a:r>
              <a:rPr lang="en-US" sz="2000" dirty="0"/>
              <a:t>The thrill of drinking history</a:t>
            </a:r>
          </a:p>
          <a:p>
            <a:pPr marL="0" indent="0">
              <a:lnSpc>
                <a:spcPct val="100000"/>
              </a:lnSpc>
              <a:spcBef>
                <a:spcPts val="0"/>
              </a:spcBef>
              <a:buNone/>
            </a:pPr>
            <a:endParaRPr lang="en-US" sz="2000" dirty="0">
              <a:solidFill>
                <a:srgbClr val="282828"/>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US" sz="1400" dirty="0">
                <a:solidFill>
                  <a:srgbClr val="282828"/>
                </a:solidFill>
                <a:latin typeface="Calibri" panose="020F0502020204030204" pitchFamily="34" charset="0"/>
                <a:cs typeface="Calibri" panose="020F0502020204030204" pitchFamily="34" charset="0"/>
              </a:rPr>
              <a:t>Karasi is a tribute to the 6100-year wine tradition of Armenia. A wine of distinctive varietal identity with a perfect expression of the unique characteristics of its exceptional terroir, it is made solely from the indigenous Areni Noir grape in its purest form.  Aged for long periods in </a:t>
            </a:r>
            <a:r>
              <a:rPr lang="en-US" sz="1400" b="1" dirty="0">
                <a:solidFill>
                  <a:srgbClr val="282828"/>
                </a:solidFill>
                <a:latin typeface="Calibri" panose="020F0502020204030204" pitchFamily="34" charset="0"/>
                <a:cs typeface="Calibri" panose="020F0502020204030204" pitchFamily="34" charset="0"/>
              </a:rPr>
              <a:t>traditional amphorae</a:t>
            </a:r>
            <a:r>
              <a:rPr lang="en-US" sz="1400" dirty="0">
                <a:solidFill>
                  <a:srgbClr val="282828"/>
                </a:solidFill>
                <a:latin typeface="Calibri" panose="020F0502020204030204" pitchFamily="34" charset="0"/>
                <a:cs typeface="Calibri" panose="020F0502020204030204" pitchFamily="34" charset="0"/>
              </a:rPr>
              <a:t>, hence its name </a:t>
            </a:r>
            <a:r>
              <a:rPr lang="en-US" sz="1400" dirty="0" err="1">
                <a:solidFill>
                  <a:srgbClr val="282828"/>
                </a:solidFill>
                <a:latin typeface="Calibri" panose="020F0502020204030204" pitchFamily="34" charset="0"/>
                <a:cs typeface="Calibri" panose="020F0502020204030204" pitchFamily="34" charset="0"/>
              </a:rPr>
              <a:t>karasi</a:t>
            </a:r>
            <a:r>
              <a:rPr lang="en-US" sz="1400" dirty="0">
                <a:solidFill>
                  <a:srgbClr val="282828"/>
                </a:solidFill>
                <a:latin typeface="Calibri" panose="020F0502020204030204" pitchFamily="34" charset="0"/>
                <a:cs typeface="Calibri" panose="020F0502020204030204" pitchFamily="34" charset="0"/>
              </a:rPr>
              <a:t>, ‘from amphorae’ in Armenian.  This wine embraces the living heritage of a country while at the same time it delves back into a long-forgotten chapter in the ancient history of wine.</a:t>
            </a:r>
          </a:p>
          <a:p>
            <a:pPr marL="0" indent="0">
              <a:buNone/>
            </a:pPr>
            <a:r>
              <a:rPr lang="en-US" sz="1400" dirty="0">
                <a:solidFill>
                  <a:srgbClr val="282828"/>
                </a:solidFill>
                <a:latin typeface="Calibri" panose="020F0502020204030204" pitchFamily="34" charset="0"/>
                <a:cs typeface="Calibri" panose="020F0502020204030204" pitchFamily="34" charset="0"/>
              </a:rPr>
              <a:t>Nestled in the shadows of biblical Mount Ararat, at 4600 feet above sea level and only a stone’s throw away from the most ancient of sites (the </a:t>
            </a:r>
            <a:r>
              <a:rPr lang="en-US" sz="1400" b="1" dirty="0">
                <a:solidFill>
                  <a:srgbClr val="282828"/>
                </a:solidFill>
                <a:latin typeface="Calibri" panose="020F0502020204030204" pitchFamily="34" charset="0"/>
                <a:cs typeface="Calibri" panose="020F0502020204030204" pitchFamily="34" charset="0"/>
              </a:rPr>
              <a:t>6100-year-old Areni cave </a:t>
            </a:r>
            <a:r>
              <a:rPr lang="en-US" sz="1400" dirty="0">
                <a:solidFill>
                  <a:srgbClr val="282828"/>
                </a:solidFill>
                <a:latin typeface="Calibri" panose="020F0502020204030204" pitchFamily="34" charset="0"/>
                <a:cs typeface="Calibri" panose="020F0502020204030204" pitchFamily="34" charset="0"/>
              </a:rPr>
              <a:t>considered to be the world’s oldest winery) the vineyards of </a:t>
            </a:r>
            <a:r>
              <a:rPr lang="en-US" sz="1400" dirty="0" err="1">
                <a:solidFill>
                  <a:srgbClr val="282828"/>
                </a:solidFill>
                <a:latin typeface="Calibri" panose="020F0502020204030204" pitchFamily="34" charset="0"/>
                <a:cs typeface="Calibri" panose="020F0502020204030204" pitchFamily="34" charset="0"/>
              </a:rPr>
              <a:t>Zorah</a:t>
            </a:r>
            <a:r>
              <a:rPr lang="en-US" sz="1400" dirty="0">
                <a:solidFill>
                  <a:srgbClr val="282828"/>
                </a:solidFill>
                <a:latin typeface="Calibri" panose="020F0502020204030204" pitchFamily="34" charset="0"/>
                <a:cs typeface="Calibri" panose="020F0502020204030204" pitchFamily="34" charset="0"/>
              </a:rPr>
              <a:t> are set in the rural village of Rind in </a:t>
            </a:r>
            <a:r>
              <a:rPr lang="en-US" sz="1400" dirty="0" err="1">
                <a:solidFill>
                  <a:srgbClr val="282828"/>
                </a:solidFill>
                <a:latin typeface="Calibri" panose="020F0502020204030204" pitchFamily="34" charset="0"/>
                <a:cs typeface="Calibri" panose="020F0502020204030204" pitchFamily="34" charset="0"/>
              </a:rPr>
              <a:t>Vayots</a:t>
            </a:r>
            <a:r>
              <a:rPr lang="en-US" sz="1400" dirty="0">
                <a:solidFill>
                  <a:srgbClr val="282828"/>
                </a:solidFill>
                <a:latin typeface="Calibri" panose="020F0502020204030204" pitchFamily="34" charset="0"/>
                <a:cs typeface="Calibri" panose="020F0502020204030204" pitchFamily="34" charset="0"/>
              </a:rPr>
              <a:t> </a:t>
            </a:r>
            <a:r>
              <a:rPr lang="en-US" sz="1400" dirty="0" err="1">
                <a:solidFill>
                  <a:srgbClr val="282828"/>
                </a:solidFill>
                <a:latin typeface="Calibri" panose="020F0502020204030204" pitchFamily="34" charset="0"/>
                <a:cs typeface="Calibri" panose="020F0502020204030204" pitchFamily="34" charset="0"/>
              </a:rPr>
              <a:t>Dzor</a:t>
            </a:r>
            <a:r>
              <a:rPr lang="en-US" sz="1400" dirty="0">
                <a:solidFill>
                  <a:srgbClr val="282828"/>
                </a:solidFill>
                <a:latin typeface="Calibri" panose="020F0502020204030204" pitchFamily="34" charset="0"/>
                <a:cs typeface="Calibri" panose="020F0502020204030204" pitchFamily="34" charset="0"/>
              </a:rPr>
              <a:t>, Armenia’s quintessential wine producing region.</a:t>
            </a:r>
          </a:p>
          <a:p>
            <a:pPr marL="0" indent="0">
              <a:buNone/>
            </a:pPr>
            <a:r>
              <a:rPr lang="en-US" sz="1400" b="0" i="0" u="none" strike="noStrike" baseline="0" dirty="0">
                <a:solidFill>
                  <a:srgbClr val="282828"/>
                </a:solidFill>
                <a:latin typeface="Calibri" panose="020F0502020204030204" pitchFamily="34" charset="0"/>
                <a:cs typeface="Calibri" panose="020F0502020204030204" pitchFamily="34" charset="0"/>
              </a:rPr>
              <a:t>Areni Noir is an ancient dark-skinned red grape variety native to Armenia. The grape originates from the village of Areni located in the wine-growing region of </a:t>
            </a:r>
            <a:r>
              <a:rPr lang="en-US" sz="1400" b="0" i="0" u="none" strike="noStrike" baseline="0" dirty="0" err="1">
                <a:solidFill>
                  <a:srgbClr val="282828"/>
                </a:solidFill>
                <a:latin typeface="Calibri" panose="020F0502020204030204" pitchFamily="34" charset="0"/>
                <a:cs typeface="Calibri" panose="020F0502020204030204" pitchFamily="34" charset="0"/>
              </a:rPr>
              <a:t>Vayots</a:t>
            </a:r>
            <a:r>
              <a:rPr lang="en-US" sz="1400" b="0" i="0" u="none" strike="noStrike" baseline="0" dirty="0">
                <a:solidFill>
                  <a:srgbClr val="282828"/>
                </a:solidFill>
                <a:latin typeface="Calibri" panose="020F0502020204030204" pitchFamily="34" charset="0"/>
                <a:cs typeface="Calibri" panose="020F0502020204030204" pitchFamily="34" charset="0"/>
              </a:rPr>
              <a:t> </a:t>
            </a:r>
            <a:r>
              <a:rPr lang="en-US" sz="1400" b="0" i="0" u="none" strike="noStrike" baseline="0" dirty="0" err="1">
                <a:solidFill>
                  <a:srgbClr val="282828"/>
                </a:solidFill>
                <a:latin typeface="Calibri" panose="020F0502020204030204" pitchFamily="34" charset="0"/>
                <a:cs typeface="Calibri" panose="020F0502020204030204" pitchFamily="34" charset="0"/>
              </a:rPr>
              <a:t>Dzor</a:t>
            </a:r>
            <a:r>
              <a:rPr lang="en-US" sz="1400" b="0" i="0" u="none" strike="noStrike" baseline="0" dirty="0">
                <a:solidFill>
                  <a:srgbClr val="282828"/>
                </a:solidFill>
                <a:latin typeface="Calibri" panose="020F0502020204030204" pitchFamily="34" charset="0"/>
                <a:cs typeface="Calibri" panose="020F0502020204030204" pitchFamily="34" charset="0"/>
              </a:rPr>
              <a:t>. It is one of the red wine stars of the country used to make full-bodied wines with good ageing potential in the Transcaucasia mountains. Because of geographical isolation and its harsh growing climate, it was never affected by phylloxera. Areni is a late-ripening grape with thick-skinned berries.  It makes red wine with light hue, high clarity, fresh acidity, and soft tannins.  Wines made from this grape can have sour cherry, herb, spice and grassy flavors – witch at times remind us of a cross between Pinot Noir and Sangiovese.</a:t>
            </a:r>
          </a:p>
          <a:p>
            <a:pPr marL="0" indent="0">
              <a:buNone/>
            </a:pPr>
            <a:endParaRPr lang="en-US" dirty="0"/>
          </a:p>
        </p:txBody>
      </p:sp>
      <p:pic>
        <p:nvPicPr>
          <p:cNvPr id="7" name="Picture 6">
            <a:extLst>
              <a:ext uri="{FF2B5EF4-FFF2-40B4-BE49-F238E27FC236}">
                <a16:creationId xmlns:a16="http://schemas.microsoft.com/office/drawing/2014/main" id="{EEC0FFCC-FBC1-4342-8AE8-91FF8F5071D7}"/>
              </a:ext>
            </a:extLst>
          </p:cNvPr>
          <p:cNvPicPr>
            <a:picLocks noChangeAspect="1"/>
          </p:cNvPicPr>
          <p:nvPr/>
        </p:nvPicPr>
        <p:blipFill>
          <a:blip r:embed="rId2"/>
          <a:stretch>
            <a:fillRect/>
          </a:stretch>
        </p:blipFill>
        <p:spPr>
          <a:xfrm>
            <a:off x="9488652" y="365125"/>
            <a:ext cx="2167208" cy="1714884"/>
          </a:xfrm>
          <a:prstGeom prst="rect">
            <a:avLst/>
          </a:prstGeom>
        </p:spPr>
      </p:pic>
      <p:pic>
        <p:nvPicPr>
          <p:cNvPr id="6" name="Picture 5">
            <a:extLst>
              <a:ext uri="{FF2B5EF4-FFF2-40B4-BE49-F238E27FC236}">
                <a16:creationId xmlns:a16="http://schemas.microsoft.com/office/drawing/2014/main" id="{1B62125F-97EA-46D1-A226-A72EE18D860D}"/>
              </a:ext>
            </a:extLst>
          </p:cNvPr>
          <p:cNvPicPr>
            <a:picLocks noChangeAspect="1"/>
          </p:cNvPicPr>
          <p:nvPr/>
        </p:nvPicPr>
        <p:blipFill>
          <a:blip r:embed="rId3"/>
          <a:stretch>
            <a:fillRect/>
          </a:stretch>
        </p:blipFill>
        <p:spPr>
          <a:xfrm>
            <a:off x="9400030" y="2080009"/>
            <a:ext cx="2570790" cy="4412866"/>
          </a:xfrm>
          <a:prstGeom prst="rect">
            <a:avLst/>
          </a:prstGeom>
        </p:spPr>
      </p:pic>
    </p:spTree>
    <p:extLst>
      <p:ext uri="{BB962C8B-B14F-4D97-AF65-F5344CB8AC3E}">
        <p14:creationId xmlns:p14="http://schemas.microsoft.com/office/powerpoint/2010/main" val="249983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5130-3C80-484B-90C1-0167F6AD2C2F}"/>
              </a:ext>
            </a:extLst>
          </p:cNvPr>
          <p:cNvSpPr>
            <a:spLocks noGrp="1"/>
          </p:cNvSpPr>
          <p:nvPr>
            <p:ph type="title"/>
          </p:nvPr>
        </p:nvSpPr>
        <p:spPr>
          <a:xfrm>
            <a:off x="617483" y="383409"/>
            <a:ext cx="8447689" cy="1325563"/>
          </a:xfrm>
        </p:spPr>
        <p:txBody>
          <a:bodyPr>
            <a:noAutofit/>
          </a:bodyPr>
          <a:lstStyle/>
          <a:p>
            <a:r>
              <a:rPr lang="en-US" sz="3200" dirty="0"/>
              <a:t>Vintage </a:t>
            </a:r>
            <a:r>
              <a:rPr lang="en-US" sz="3200" dirty="0" err="1"/>
              <a:t>Bogazkere</a:t>
            </a:r>
            <a:r>
              <a:rPr lang="en-US" sz="3200" dirty="0"/>
              <a:t> Diyarbakir- </a:t>
            </a:r>
            <a:r>
              <a:rPr lang="en-US" sz="3200" dirty="0" err="1"/>
              <a:t>Kayra</a:t>
            </a:r>
            <a:r>
              <a:rPr lang="en-US" sz="3200" dirty="0"/>
              <a:t> – 2013</a:t>
            </a:r>
            <a:br>
              <a:rPr lang="en-US" sz="3200" dirty="0"/>
            </a:br>
            <a:r>
              <a:rPr lang="en-US" sz="3200" dirty="0"/>
              <a:t>Collectible Series #8 </a:t>
            </a:r>
            <a:br>
              <a:rPr lang="en-US" sz="3200" dirty="0"/>
            </a:br>
            <a:r>
              <a:rPr lang="en-US" sz="3200" dirty="0"/>
              <a:t>Southeast </a:t>
            </a:r>
            <a:r>
              <a:rPr lang="en-US" sz="3200" dirty="0" err="1"/>
              <a:t>Auatolia</a:t>
            </a:r>
            <a:r>
              <a:rPr lang="en-US" sz="3200" dirty="0"/>
              <a:t>, Turkey  ABV 12.5%</a:t>
            </a:r>
          </a:p>
        </p:txBody>
      </p:sp>
      <p:sp>
        <p:nvSpPr>
          <p:cNvPr id="3" name="Content Placeholder 2">
            <a:extLst>
              <a:ext uri="{FF2B5EF4-FFF2-40B4-BE49-F238E27FC236}">
                <a16:creationId xmlns:a16="http://schemas.microsoft.com/office/drawing/2014/main" id="{D1E27997-86F4-460F-B9FF-D6E83C7CE540}"/>
              </a:ext>
            </a:extLst>
          </p:cNvPr>
          <p:cNvSpPr>
            <a:spLocks noGrp="1"/>
          </p:cNvSpPr>
          <p:nvPr>
            <p:ph idx="1"/>
          </p:nvPr>
        </p:nvSpPr>
        <p:spPr>
          <a:xfrm>
            <a:off x="838200" y="1678236"/>
            <a:ext cx="8014138" cy="4726854"/>
          </a:xfrm>
        </p:spPr>
        <p:txBody>
          <a:bodyPr/>
          <a:lstStyle/>
          <a:p>
            <a:pPr marL="0" indent="0">
              <a:lnSpc>
                <a:spcPct val="100000"/>
              </a:lnSpc>
              <a:spcBef>
                <a:spcPts val="0"/>
              </a:spcBef>
              <a:buNone/>
            </a:pPr>
            <a:endParaRPr lang="en-US" sz="1200" b="0" i="0" u="none" strike="noStrike" baseline="0" dirty="0">
              <a:solidFill>
                <a:srgbClr val="282828"/>
              </a:solidFill>
              <a:latin typeface="Times New Roman" panose="02020603050405020304" pitchFamily="18" charset="0"/>
            </a:endParaRPr>
          </a:p>
          <a:p>
            <a:pPr marL="0" indent="0">
              <a:buNone/>
            </a:pPr>
            <a:endParaRPr lang="en-US" dirty="0"/>
          </a:p>
        </p:txBody>
      </p:sp>
      <p:sp>
        <p:nvSpPr>
          <p:cNvPr id="8" name="TextBox 7">
            <a:extLst>
              <a:ext uri="{FF2B5EF4-FFF2-40B4-BE49-F238E27FC236}">
                <a16:creationId xmlns:a16="http://schemas.microsoft.com/office/drawing/2014/main" id="{7B29DEA2-7588-4E2C-88F0-895B9E40BA8C}"/>
              </a:ext>
            </a:extLst>
          </p:cNvPr>
          <p:cNvSpPr txBox="1"/>
          <p:nvPr/>
        </p:nvSpPr>
        <p:spPr>
          <a:xfrm>
            <a:off x="759373" y="2025705"/>
            <a:ext cx="7511980" cy="2308324"/>
          </a:xfrm>
          <a:prstGeom prst="rect">
            <a:avLst/>
          </a:prstGeom>
          <a:noFill/>
        </p:spPr>
        <p:txBody>
          <a:bodyPr wrap="square" rtlCol="0">
            <a:spAutoFit/>
          </a:bodyPr>
          <a:lstStyle/>
          <a:p>
            <a:r>
              <a:rPr lang="en-US" dirty="0" err="1"/>
              <a:t>Bogazkere</a:t>
            </a:r>
            <a:r>
              <a:rPr lang="en-US" dirty="0"/>
              <a:t> is native to Diyarbakir area in South East Turkey.  It prefers to grow in a hot, dry climate, at high altitude. </a:t>
            </a:r>
          </a:p>
          <a:p>
            <a:endParaRPr lang="en-US" dirty="0"/>
          </a:p>
          <a:p>
            <a:r>
              <a:rPr lang="en-US" dirty="0"/>
              <a:t> The name </a:t>
            </a:r>
            <a:r>
              <a:rPr lang="en-US" dirty="0" err="1"/>
              <a:t>Bogazkere</a:t>
            </a:r>
            <a:r>
              <a:rPr lang="en-US" dirty="0"/>
              <a:t> translates to </a:t>
            </a:r>
            <a:r>
              <a:rPr lang="en-US" b="1" dirty="0"/>
              <a:t>“throat burner” </a:t>
            </a:r>
            <a:r>
              <a:rPr lang="en-US" dirty="0"/>
              <a:t>– a possible reference to its strong tannins and medium acidity, which is reminiscent of </a:t>
            </a:r>
            <a:r>
              <a:rPr lang="en-US" dirty="0" err="1"/>
              <a:t>Tannat</a:t>
            </a:r>
            <a:r>
              <a:rPr lang="en-US" dirty="0"/>
              <a:t>.  </a:t>
            </a:r>
            <a:r>
              <a:rPr lang="en-US" dirty="0" err="1"/>
              <a:t>Bogazkere</a:t>
            </a:r>
            <a:r>
              <a:rPr lang="en-US" dirty="0"/>
              <a:t> can be used as a blending grape and can also be made into a varietal wine.  In varietal wine, it expresses notes of dark berry, pepper, dark chocolate, clove, eucalyptus, tobacco, and licorice.</a:t>
            </a:r>
          </a:p>
        </p:txBody>
      </p:sp>
      <p:pic>
        <p:nvPicPr>
          <p:cNvPr id="10" name="Picture 9">
            <a:extLst>
              <a:ext uri="{FF2B5EF4-FFF2-40B4-BE49-F238E27FC236}">
                <a16:creationId xmlns:a16="http://schemas.microsoft.com/office/drawing/2014/main" id="{D8276D54-5E63-411B-9EE6-C302C8A3CBF1}"/>
              </a:ext>
            </a:extLst>
          </p:cNvPr>
          <p:cNvPicPr>
            <a:picLocks noChangeAspect="1"/>
          </p:cNvPicPr>
          <p:nvPr/>
        </p:nvPicPr>
        <p:blipFill>
          <a:blip r:embed="rId2"/>
          <a:stretch>
            <a:fillRect/>
          </a:stretch>
        </p:blipFill>
        <p:spPr>
          <a:xfrm>
            <a:off x="9853263" y="346535"/>
            <a:ext cx="1584620" cy="1577284"/>
          </a:xfrm>
          <a:prstGeom prst="rect">
            <a:avLst/>
          </a:prstGeom>
        </p:spPr>
      </p:pic>
      <p:pic>
        <p:nvPicPr>
          <p:cNvPr id="11" name="Picture 10">
            <a:extLst>
              <a:ext uri="{FF2B5EF4-FFF2-40B4-BE49-F238E27FC236}">
                <a16:creationId xmlns:a16="http://schemas.microsoft.com/office/drawing/2014/main" id="{93968F08-5E60-48BB-8E1D-762B75621B36}"/>
              </a:ext>
            </a:extLst>
          </p:cNvPr>
          <p:cNvPicPr>
            <a:picLocks noChangeAspect="1"/>
          </p:cNvPicPr>
          <p:nvPr/>
        </p:nvPicPr>
        <p:blipFill>
          <a:blip r:embed="rId3"/>
          <a:stretch>
            <a:fillRect/>
          </a:stretch>
        </p:blipFill>
        <p:spPr>
          <a:xfrm>
            <a:off x="9952746" y="2088629"/>
            <a:ext cx="1314344" cy="4148399"/>
          </a:xfrm>
          <a:prstGeom prst="rect">
            <a:avLst/>
          </a:prstGeom>
        </p:spPr>
      </p:pic>
    </p:spTree>
    <p:extLst>
      <p:ext uri="{BB962C8B-B14F-4D97-AF65-F5344CB8AC3E}">
        <p14:creationId xmlns:p14="http://schemas.microsoft.com/office/powerpoint/2010/main" val="354870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5130-3C80-484B-90C1-0167F6AD2C2F}"/>
              </a:ext>
            </a:extLst>
          </p:cNvPr>
          <p:cNvSpPr>
            <a:spLocks noGrp="1"/>
          </p:cNvSpPr>
          <p:nvPr>
            <p:ph type="title"/>
          </p:nvPr>
        </p:nvSpPr>
        <p:spPr>
          <a:xfrm>
            <a:off x="625366" y="352673"/>
            <a:ext cx="9129765" cy="1325563"/>
          </a:xfrm>
        </p:spPr>
        <p:txBody>
          <a:bodyPr>
            <a:noAutofit/>
          </a:bodyPr>
          <a:lstStyle/>
          <a:p>
            <a:r>
              <a:rPr lang="en-US" sz="3200" dirty="0"/>
              <a:t>Vintage </a:t>
            </a:r>
            <a:r>
              <a:rPr lang="en-US" sz="3200" dirty="0" err="1"/>
              <a:t>Okuzgozu</a:t>
            </a:r>
            <a:r>
              <a:rPr lang="en-US" sz="3200" dirty="0"/>
              <a:t> Elazig Single Vineyard- </a:t>
            </a:r>
            <a:r>
              <a:rPr lang="en-US" sz="3200" dirty="0" err="1"/>
              <a:t>Kayra</a:t>
            </a:r>
            <a:r>
              <a:rPr lang="en-US" sz="3200" dirty="0"/>
              <a:t> – 2015</a:t>
            </a:r>
            <a:br>
              <a:rPr lang="en-US" sz="3200" dirty="0"/>
            </a:br>
            <a:r>
              <a:rPr lang="en-US" sz="3200" dirty="0"/>
              <a:t>Collectible Series #5 </a:t>
            </a:r>
            <a:br>
              <a:rPr lang="en-US" sz="3200" dirty="0"/>
            </a:br>
            <a:r>
              <a:rPr lang="en-US" sz="3200" dirty="0"/>
              <a:t>Eastern, Turkey – ABV 15%</a:t>
            </a:r>
          </a:p>
        </p:txBody>
      </p:sp>
      <p:sp>
        <p:nvSpPr>
          <p:cNvPr id="3" name="Content Placeholder 2">
            <a:extLst>
              <a:ext uri="{FF2B5EF4-FFF2-40B4-BE49-F238E27FC236}">
                <a16:creationId xmlns:a16="http://schemas.microsoft.com/office/drawing/2014/main" id="{D1E27997-86F4-460F-B9FF-D6E83C7CE540}"/>
              </a:ext>
            </a:extLst>
          </p:cNvPr>
          <p:cNvSpPr>
            <a:spLocks noGrp="1"/>
          </p:cNvSpPr>
          <p:nvPr>
            <p:ph idx="1"/>
          </p:nvPr>
        </p:nvSpPr>
        <p:spPr>
          <a:xfrm>
            <a:off x="838200" y="1678236"/>
            <a:ext cx="8014138" cy="4726854"/>
          </a:xfrm>
        </p:spPr>
        <p:txBody>
          <a:bodyPr/>
          <a:lstStyle/>
          <a:p>
            <a:pPr marL="0" indent="0">
              <a:lnSpc>
                <a:spcPct val="100000"/>
              </a:lnSpc>
              <a:spcBef>
                <a:spcPts val="0"/>
              </a:spcBef>
              <a:buNone/>
            </a:pPr>
            <a:endParaRPr lang="en-US" sz="1200" b="0" i="0" u="none" strike="noStrike" baseline="0" dirty="0">
              <a:solidFill>
                <a:srgbClr val="282828"/>
              </a:solidFill>
              <a:latin typeface="Times New Roman" panose="02020603050405020304" pitchFamily="18" charset="0"/>
            </a:endParaRPr>
          </a:p>
          <a:p>
            <a:pPr marL="0" indent="0">
              <a:buNone/>
            </a:pPr>
            <a:endParaRPr lang="en-US" dirty="0"/>
          </a:p>
        </p:txBody>
      </p:sp>
      <p:sp>
        <p:nvSpPr>
          <p:cNvPr id="8" name="TextBox 7">
            <a:extLst>
              <a:ext uri="{FF2B5EF4-FFF2-40B4-BE49-F238E27FC236}">
                <a16:creationId xmlns:a16="http://schemas.microsoft.com/office/drawing/2014/main" id="{7B29DEA2-7588-4E2C-88F0-895B9E40BA8C}"/>
              </a:ext>
            </a:extLst>
          </p:cNvPr>
          <p:cNvSpPr txBox="1"/>
          <p:nvPr/>
        </p:nvSpPr>
        <p:spPr>
          <a:xfrm>
            <a:off x="838200" y="1968027"/>
            <a:ext cx="7511980" cy="2862322"/>
          </a:xfrm>
          <a:prstGeom prst="rect">
            <a:avLst/>
          </a:prstGeom>
          <a:noFill/>
        </p:spPr>
        <p:txBody>
          <a:bodyPr wrap="square" rtlCol="0">
            <a:spAutoFit/>
          </a:bodyPr>
          <a:lstStyle/>
          <a:p>
            <a:r>
              <a:rPr lang="en-US" dirty="0" err="1"/>
              <a:t>Okuzgozu</a:t>
            </a:r>
            <a:r>
              <a:rPr lang="en-US" dirty="0"/>
              <a:t> is is native to the Elazig area in Eastern Turkey.  It likes hot, dry summers, and cold winters, which matches up perfectly with the extreme continental climate of the Anatolian Plateau. The name means “ox eye”, which hints at its round and fleshy appearance. </a:t>
            </a:r>
          </a:p>
          <a:p>
            <a:endParaRPr lang="en-US" dirty="0"/>
          </a:p>
          <a:p>
            <a:r>
              <a:rPr lang="en-US" dirty="0"/>
              <a:t> </a:t>
            </a:r>
            <a:r>
              <a:rPr lang="en-US" dirty="0" err="1"/>
              <a:t>Okuzgozu</a:t>
            </a:r>
            <a:r>
              <a:rPr lang="en-US" dirty="0"/>
              <a:t> has high acidity and floral aromas.  On the palate, it leans towards raspberry, plum, pomegranate, brown spice, and earthy flavors.  The high acidity is what stands out the most in this grape.  It is often blended with </a:t>
            </a:r>
            <a:r>
              <a:rPr lang="en-US" dirty="0" err="1"/>
              <a:t>Bogazkere</a:t>
            </a:r>
            <a:r>
              <a:rPr lang="en-US" dirty="0"/>
              <a:t> for added structure.  On its own, it makes some memorable, fruit-forward wines.</a:t>
            </a:r>
          </a:p>
        </p:txBody>
      </p:sp>
      <p:pic>
        <p:nvPicPr>
          <p:cNvPr id="10" name="Picture 9">
            <a:extLst>
              <a:ext uri="{FF2B5EF4-FFF2-40B4-BE49-F238E27FC236}">
                <a16:creationId xmlns:a16="http://schemas.microsoft.com/office/drawing/2014/main" id="{1FE78EF0-C075-41B0-827E-9B0D7E18A3CB}"/>
              </a:ext>
            </a:extLst>
          </p:cNvPr>
          <p:cNvPicPr>
            <a:picLocks noChangeAspect="1"/>
          </p:cNvPicPr>
          <p:nvPr/>
        </p:nvPicPr>
        <p:blipFill>
          <a:blip r:embed="rId2"/>
          <a:stretch>
            <a:fillRect/>
          </a:stretch>
        </p:blipFill>
        <p:spPr>
          <a:xfrm>
            <a:off x="10160078" y="2356945"/>
            <a:ext cx="1347651" cy="4253523"/>
          </a:xfrm>
          <a:prstGeom prst="rect">
            <a:avLst/>
          </a:prstGeom>
        </p:spPr>
      </p:pic>
      <p:pic>
        <p:nvPicPr>
          <p:cNvPr id="11" name="Picture 10">
            <a:extLst>
              <a:ext uri="{FF2B5EF4-FFF2-40B4-BE49-F238E27FC236}">
                <a16:creationId xmlns:a16="http://schemas.microsoft.com/office/drawing/2014/main" id="{978D52BE-0190-4F64-A25B-A5216C420816}"/>
              </a:ext>
            </a:extLst>
          </p:cNvPr>
          <p:cNvPicPr>
            <a:picLocks noChangeAspect="1"/>
          </p:cNvPicPr>
          <p:nvPr/>
        </p:nvPicPr>
        <p:blipFill>
          <a:blip r:embed="rId3"/>
          <a:stretch>
            <a:fillRect/>
          </a:stretch>
        </p:blipFill>
        <p:spPr>
          <a:xfrm>
            <a:off x="9977418" y="462720"/>
            <a:ext cx="1712969" cy="1705039"/>
          </a:xfrm>
          <a:prstGeom prst="rect">
            <a:avLst/>
          </a:prstGeom>
        </p:spPr>
      </p:pic>
    </p:spTree>
    <p:extLst>
      <p:ext uri="{BB962C8B-B14F-4D97-AF65-F5344CB8AC3E}">
        <p14:creationId xmlns:p14="http://schemas.microsoft.com/office/powerpoint/2010/main" val="174851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934E-05CC-4738-8A65-0CF827E75A66}"/>
              </a:ext>
            </a:extLst>
          </p:cNvPr>
          <p:cNvSpPr>
            <a:spLocks noGrp="1"/>
          </p:cNvSpPr>
          <p:nvPr>
            <p:ph type="title"/>
          </p:nvPr>
        </p:nvSpPr>
        <p:spPr>
          <a:xfrm>
            <a:off x="836844" y="272133"/>
            <a:ext cx="7312369" cy="1142430"/>
          </a:xfrm>
        </p:spPr>
        <p:txBody>
          <a:bodyPr/>
          <a:lstStyle/>
          <a:p>
            <a:r>
              <a:rPr lang="en-US" dirty="0"/>
              <a:t>The Oldest Winery in the World</a:t>
            </a:r>
          </a:p>
        </p:txBody>
      </p:sp>
      <p:pic>
        <p:nvPicPr>
          <p:cNvPr id="4" name="Content Placeholder 3">
            <a:extLst>
              <a:ext uri="{FF2B5EF4-FFF2-40B4-BE49-F238E27FC236}">
                <a16:creationId xmlns:a16="http://schemas.microsoft.com/office/drawing/2014/main" id="{27BA9A97-AEE5-429E-88A2-08C788154B12}"/>
              </a:ext>
            </a:extLst>
          </p:cNvPr>
          <p:cNvPicPr>
            <a:picLocks noGrp="1" noChangeAspect="1"/>
          </p:cNvPicPr>
          <p:nvPr>
            <p:ph idx="1"/>
          </p:nvPr>
        </p:nvPicPr>
        <p:blipFill>
          <a:blip r:embed="rId2"/>
          <a:stretch>
            <a:fillRect/>
          </a:stretch>
        </p:blipFill>
        <p:spPr>
          <a:xfrm>
            <a:off x="8332076" y="4118592"/>
            <a:ext cx="3127941" cy="2345956"/>
          </a:xfrm>
          <a:prstGeom prst="rect">
            <a:avLst/>
          </a:prstGeom>
        </p:spPr>
      </p:pic>
      <p:sp>
        <p:nvSpPr>
          <p:cNvPr id="6" name="TextBox 5">
            <a:extLst>
              <a:ext uri="{FF2B5EF4-FFF2-40B4-BE49-F238E27FC236}">
                <a16:creationId xmlns:a16="http://schemas.microsoft.com/office/drawing/2014/main" id="{5794E675-0C20-4142-8136-F568075F4504}"/>
              </a:ext>
            </a:extLst>
          </p:cNvPr>
          <p:cNvSpPr txBox="1"/>
          <p:nvPr/>
        </p:nvSpPr>
        <p:spPr>
          <a:xfrm>
            <a:off x="897519" y="1414562"/>
            <a:ext cx="6616891" cy="5047536"/>
          </a:xfrm>
          <a:prstGeom prst="rect">
            <a:avLst/>
          </a:prstGeom>
          <a:noFill/>
        </p:spPr>
        <p:txBody>
          <a:bodyPr wrap="square">
            <a:spAutoFit/>
          </a:bodyPr>
          <a:lstStyle/>
          <a:p>
            <a:r>
              <a:rPr lang="en-US" sz="1600" b="0" i="0" dirty="0">
                <a:solidFill>
                  <a:srgbClr val="515151"/>
                </a:solidFill>
                <a:effectLst/>
                <a:latin typeface="Calibri" panose="020F0502020204030204" pitchFamily="34" charset="0"/>
                <a:cs typeface="Calibri" panose="020F0502020204030204" pitchFamily="34" charset="0"/>
              </a:rPr>
              <a:t>The Caucasus region encompasses the countries of Armenia, Azerbaijan, </a:t>
            </a:r>
            <a:r>
              <a:rPr lang="en-US" sz="1600" dirty="0">
                <a:solidFill>
                  <a:srgbClr val="515151"/>
                </a:solidFill>
                <a:latin typeface="Calibri" panose="020F0502020204030204" pitchFamily="34" charset="0"/>
                <a:cs typeface="Calibri" panose="020F0502020204030204" pitchFamily="34" charset="0"/>
              </a:rPr>
              <a:t>Georgia, and parts of Iran, Russia and Turkey.  This region </a:t>
            </a:r>
            <a:r>
              <a:rPr lang="en-US" sz="1600" b="0" i="0" dirty="0">
                <a:solidFill>
                  <a:srgbClr val="515151"/>
                </a:solidFill>
                <a:effectLst/>
                <a:latin typeface="Calibri" panose="020F0502020204030204" pitchFamily="34" charset="0"/>
                <a:cs typeface="Calibri" panose="020F0502020204030204" pitchFamily="34" charset="0"/>
              </a:rPr>
              <a:t>is considered to be the birthplace of wine.  We know this because archeologists have discovered the oldest wine making facility in </a:t>
            </a:r>
            <a:r>
              <a:rPr lang="en-US" sz="1600" b="1" i="0" u="sng" dirty="0">
                <a:solidFill>
                  <a:srgbClr val="515151"/>
                </a:solidFill>
                <a:effectLst/>
                <a:latin typeface="Calibri" panose="020F0502020204030204" pitchFamily="34" charset="0"/>
                <a:cs typeface="Calibri" panose="020F0502020204030204" pitchFamily="34" charset="0"/>
              </a:rPr>
              <a:t>Armenia</a:t>
            </a:r>
            <a:r>
              <a:rPr lang="en-US" sz="1600" b="0" i="0" dirty="0">
                <a:solidFill>
                  <a:srgbClr val="515151"/>
                </a:solidFill>
                <a:effectLst/>
                <a:latin typeface="Calibri" panose="020F0502020204030204" pitchFamily="34" charset="0"/>
                <a:cs typeface="Calibri" panose="020F0502020204030204" pitchFamily="34" charset="0"/>
              </a:rPr>
              <a:t>, along with grape residue in clay jars in </a:t>
            </a:r>
            <a:r>
              <a:rPr lang="en-US" sz="1600" b="1" i="0" u="sng" dirty="0">
                <a:solidFill>
                  <a:srgbClr val="515151"/>
                </a:solidFill>
                <a:effectLst/>
                <a:latin typeface="Calibri" panose="020F0502020204030204" pitchFamily="34" charset="0"/>
                <a:cs typeface="Calibri" panose="020F0502020204030204" pitchFamily="34" charset="0"/>
              </a:rPr>
              <a:t>Georgia</a:t>
            </a:r>
            <a:r>
              <a:rPr lang="en-US" sz="1600" b="0" i="0" dirty="0">
                <a:solidFill>
                  <a:srgbClr val="515151"/>
                </a:solidFill>
                <a:effectLst/>
                <a:latin typeface="Calibri" panose="020F0502020204030204" pitchFamily="34" charset="0"/>
                <a:cs typeface="Calibri" panose="020F0502020204030204" pitchFamily="34" charset="0"/>
              </a:rPr>
              <a:t>, and signs of grape domestication in </a:t>
            </a:r>
            <a:r>
              <a:rPr lang="en-US" sz="1600" b="1" i="0" u="sng" dirty="0">
                <a:solidFill>
                  <a:srgbClr val="515151"/>
                </a:solidFill>
                <a:effectLst/>
                <a:latin typeface="Calibri" panose="020F0502020204030204" pitchFamily="34" charset="0"/>
                <a:cs typeface="Calibri" panose="020F0502020204030204" pitchFamily="34" charset="0"/>
              </a:rPr>
              <a:t>Eastern Turkey </a:t>
            </a:r>
            <a:r>
              <a:rPr lang="en-US" sz="1600" b="0" i="0" dirty="0">
                <a:solidFill>
                  <a:srgbClr val="515151"/>
                </a:solidFill>
                <a:effectLst/>
                <a:latin typeface="Calibri" panose="020F0502020204030204" pitchFamily="34" charset="0"/>
                <a:cs typeface="Calibri" panose="020F0502020204030204" pitchFamily="34" charset="0"/>
              </a:rPr>
              <a:t>– all dating back to the time 8000 B.C. and 4100 B.C.  We will be sampling wines from these 3 countries.</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Around the same time as the shoe discovery, another major discovery was made- a winery!  The winery was dated back 6100 years making it the oldest known winery in the world. </a:t>
            </a:r>
          </a:p>
          <a:p>
            <a:endParaRPr lang="en-US" sz="1600" dirty="0">
              <a:latin typeface="Calibri" panose="020F0502020204030204" pitchFamily="34" charset="0"/>
              <a:cs typeface="Calibri" panose="020F0502020204030204" pitchFamily="34" charset="0"/>
            </a:endParaRPr>
          </a:p>
          <a:p>
            <a:pPr algn="l"/>
            <a:r>
              <a:rPr lang="en-US" sz="1600" b="0" i="0" dirty="0">
                <a:solidFill>
                  <a:srgbClr val="515151"/>
                </a:solidFill>
                <a:effectLst/>
                <a:latin typeface="Calibri" panose="020F0502020204030204" pitchFamily="34" charset="0"/>
                <a:cs typeface="Calibri" panose="020F0502020204030204" pitchFamily="34" charset="0"/>
              </a:rPr>
              <a:t>The archaeologists found wine-making equipment such as fermentation vats, a wine press, storage jars, and pottery sherds. </a:t>
            </a:r>
          </a:p>
          <a:p>
            <a:pPr algn="l"/>
            <a:endParaRPr lang="en-US" sz="1600" b="0" i="0" dirty="0">
              <a:solidFill>
                <a:srgbClr val="515151"/>
              </a:solidFill>
              <a:effectLst/>
              <a:latin typeface="Calibri" panose="020F0502020204030204" pitchFamily="34" charset="0"/>
              <a:cs typeface="Calibri" panose="020F0502020204030204" pitchFamily="34" charset="0"/>
            </a:endParaRPr>
          </a:p>
          <a:p>
            <a:pPr algn="l"/>
            <a:r>
              <a:rPr lang="en-US" sz="1600" b="0" i="0" dirty="0">
                <a:solidFill>
                  <a:srgbClr val="515151"/>
                </a:solidFill>
                <a:effectLst/>
                <a:latin typeface="Calibri" panose="020F0502020204030204" pitchFamily="34" charset="0"/>
                <a:cs typeface="Calibri" panose="020F0502020204030204" pitchFamily="34" charset="0"/>
              </a:rPr>
              <a:t>Inside the equipment were traces of the wine-making process such as remnants of grape seeds, pressed grapes, prunes, and walnuts.  These bits of biological material were important in dating the winery and confirming that it was indeed used for making wine and not something else. </a:t>
            </a:r>
          </a:p>
          <a:p>
            <a:pPr algn="l"/>
            <a:endParaRPr lang="en-US" dirty="0">
              <a:solidFill>
                <a:srgbClr val="51515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D0245A0-109A-4CB2-8CB3-A5AFF60EA435}"/>
              </a:ext>
            </a:extLst>
          </p:cNvPr>
          <p:cNvPicPr>
            <a:picLocks noChangeAspect="1"/>
          </p:cNvPicPr>
          <p:nvPr/>
        </p:nvPicPr>
        <p:blipFill>
          <a:blip r:embed="rId3"/>
          <a:stretch>
            <a:fillRect/>
          </a:stretch>
        </p:blipFill>
        <p:spPr>
          <a:xfrm>
            <a:off x="8332076" y="1308538"/>
            <a:ext cx="3020368" cy="2436430"/>
          </a:xfrm>
          <a:prstGeom prst="rect">
            <a:avLst/>
          </a:prstGeom>
        </p:spPr>
      </p:pic>
    </p:spTree>
    <p:extLst>
      <p:ext uri="{BB962C8B-B14F-4D97-AF65-F5344CB8AC3E}">
        <p14:creationId xmlns:p14="http://schemas.microsoft.com/office/powerpoint/2010/main" val="275374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9D73-F0D6-4D4D-90F3-AEF67EA26E34}"/>
              </a:ext>
            </a:extLst>
          </p:cNvPr>
          <p:cNvSpPr>
            <a:spLocks noGrp="1"/>
          </p:cNvSpPr>
          <p:nvPr>
            <p:ph type="title"/>
          </p:nvPr>
        </p:nvSpPr>
        <p:spPr/>
        <p:txBody>
          <a:bodyPr>
            <a:noAutofit/>
          </a:bodyPr>
          <a:lstStyle/>
          <a:p>
            <a:pPr algn="ctr"/>
            <a:r>
              <a:rPr lang="en-US" sz="4800" dirty="0"/>
              <a:t>Ancient native grapes from the past </a:t>
            </a:r>
            <a:br>
              <a:rPr lang="en-US" sz="4800" dirty="0"/>
            </a:br>
            <a:r>
              <a:rPr lang="en-US" sz="4800" dirty="0"/>
              <a:t>for a unique wine of the present</a:t>
            </a:r>
          </a:p>
        </p:txBody>
      </p:sp>
      <p:pic>
        <p:nvPicPr>
          <p:cNvPr id="5" name="Content Placeholder 4">
            <a:extLst>
              <a:ext uri="{FF2B5EF4-FFF2-40B4-BE49-F238E27FC236}">
                <a16:creationId xmlns:a16="http://schemas.microsoft.com/office/drawing/2014/main" id="{77A2B0E2-A9E3-4D73-8D03-DBFDD6AC4C33}"/>
              </a:ext>
            </a:extLst>
          </p:cNvPr>
          <p:cNvPicPr>
            <a:picLocks noGrp="1" noChangeAspect="1"/>
          </p:cNvPicPr>
          <p:nvPr>
            <p:ph idx="1"/>
          </p:nvPr>
        </p:nvPicPr>
        <p:blipFill>
          <a:blip r:embed="rId2"/>
          <a:stretch>
            <a:fillRect/>
          </a:stretch>
        </p:blipFill>
        <p:spPr>
          <a:xfrm>
            <a:off x="590860" y="2852159"/>
            <a:ext cx="3406391" cy="2915179"/>
          </a:xfrm>
        </p:spPr>
      </p:pic>
      <p:pic>
        <p:nvPicPr>
          <p:cNvPr id="3" name="Picture 2">
            <a:extLst>
              <a:ext uri="{FF2B5EF4-FFF2-40B4-BE49-F238E27FC236}">
                <a16:creationId xmlns:a16="http://schemas.microsoft.com/office/drawing/2014/main" id="{AD369994-07DB-4A6E-BA1A-9C4E0F92A1EF}"/>
              </a:ext>
            </a:extLst>
          </p:cNvPr>
          <p:cNvPicPr>
            <a:picLocks noChangeAspect="1"/>
          </p:cNvPicPr>
          <p:nvPr/>
        </p:nvPicPr>
        <p:blipFill>
          <a:blip r:embed="rId3"/>
          <a:stretch>
            <a:fillRect/>
          </a:stretch>
        </p:blipFill>
        <p:spPr>
          <a:xfrm>
            <a:off x="4309078" y="2846268"/>
            <a:ext cx="3573843" cy="2915179"/>
          </a:xfrm>
          <a:prstGeom prst="rect">
            <a:avLst/>
          </a:prstGeom>
        </p:spPr>
      </p:pic>
      <p:sp>
        <p:nvSpPr>
          <p:cNvPr id="4" name="TextBox 3">
            <a:extLst>
              <a:ext uri="{FF2B5EF4-FFF2-40B4-BE49-F238E27FC236}">
                <a16:creationId xmlns:a16="http://schemas.microsoft.com/office/drawing/2014/main" id="{AFC60D5D-683F-45DC-AE11-D1C726CA5C9E}"/>
              </a:ext>
            </a:extLst>
          </p:cNvPr>
          <p:cNvSpPr txBox="1"/>
          <p:nvPr/>
        </p:nvSpPr>
        <p:spPr>
          <a:xfrm>
            <a:off x="1756888" y="2338142"/>
            <a:ext cx="1074333" cy="400110"/>
          </a:xfrm>
          <a:prstGeom prst="rect">
            <a:avLst/>
          </a:prstGeom>
          <a:noFill/>
        </p:spPr>
        <p:txBody>
          <a:bodyPr wrap="none" rtlCol="0">
            <a:spAutoFit/>
          </a:bodyPr>
          <a:lstStyle/>
          <a:p>
            <a:r>
              <a:rPr lang="en-US" sz="2000" dirty="0"/>
              <a:t>Armenia</a:t>
            </a:r>
          </a:p>
        </p:txBody>
      </p:sp>
      <p:sp>
        <p:nvSpPr>
          <p:cNvPr id="6" name="TextBox 5">
            <a:extLst>
              <a:ext uri="{FF2B5EF4-FFF2-40B4-BE49-F238E27FC236}">
                <a16:creationId xmlns:a16="http://schemas.microsoft.com/office/drawing/2014/main" id="{24033E47-DB50-4D17-AD7D-63E7E9A41B04}"/>
              </a:ext>
            </a:extLst>
          </p:cNvPr>
          <p:cNvSpPr txBox="1"/>
          <p:nvPr/>
        </p:nvSpPr>
        <p:spPr>
          <a:xfrm>
            <a:off x="5637348" y="2381648"/>
            <a:ext cx="917302" cy="369332"/>
          </a:xfrm>
          <a:prstGeom prst="rect">
            <a:avLst/>
          </a:prstGeom>
          <a:noFill/>
        </p:spPr>
        <p:txBody>
          <a:bodyPr wrap="none" rtlCol="0">
            <a:spAutoFit/>
          </a:bodyPr>
          <a:lstStyle/>
          <a:p>
            <a:r>
              <a:rPr lang="en-US" dirty="0"/>
              <a:t>Georgia</a:t>
            </a:r>
          </a:p>
        </p:txBody>
      </p:sp>
      <p:pic>
        <p:nvPicPr>
          <p:cNvPr id="7" name="Picture 6">
            <a:extLst>
              <a:ext uri="{FF2B5EF4-FFF2-40B4-BE49-F238E27FC236}">
                <a16:creationId xmlns:a16="http://schemas.microsoft.com/office/drawing/2014/main" id="{16134141-0A52-4ADA-B58C-7300459AB97F}"/>
              </a:ext>
            </a:extLst>
          </p:cNvPr>
          <p:cNvPicPr>
            <a:picLocks noChangeAspect="1"/>
          </p:cNvPicPr>
          <p:nvPr/>
        </p:nvPicPr>
        <p:blipFill>
          <a:blip r:embed="rId4"/>
          <a:stretch>
            <a:fillRect/>
          </a:stretch>
        </p:blipFill>
        <p:spPr>
          <a:xfrm>
            <a:off x="8221761" y="2846267"/>
            <a:ext cx="3359394" cy="2915179"/>
          </a:xfrm>
          <a:prstGeom prst="rect">
            <a:avLst/>
          </a:prstGeom>
        </p:spPr>
      </p:pic>
      <p:sp>
        <p:nvSpPr>
          <p:cNvPr id="8" name="TextBox 7">
            <a:extLst>
              <a:ext uri="{FF2B5EF4-FFF2-40B4-BE49-F238E27FC236}">
                <a16:creationId xmlns:a16="http://schemas.microsoft.com/office/drawing/2014/main" id="{E2EA0070-89C2-4FF1-98A9-9B4CE0C2F408}"/>
              </a:ext>
            </a:extLst>
          </p:cNvPr>
          <p:cNvSpPr txBox="1"/>
          <p:nvPr/>
        </p:nvSpPr>
        <p:spPr>
          <a:xfrm>
            <a:off x="9501733" y="2368920"/>
            <a:ext cx="799450" cy="369332"/>
          </a:xfrm>
          <a:prstGeom prst="rect">
            <a:avLst/>
          </a:prstGeom>
          <a:noFill/>
        </p:spPr>
        <p:txBody>
          <a:bodyPr wrap="none" rtlCol="0">
            <a:spAutoFit/>
          </a:bodyPr>
          <a:lstStyle/>
          <a:p>
            <a:r>
              <a:rPr lang="en-US" dirty="0"/>
              <a:t>Turkey</a:t>
            </a:r>
          </a:p>
        </p:txBody>
      </p:sp>
    </p:spTree>
    <p:extLst>
      <p:ext uri="{BB962C8B-B14F-4D97-AF65-F5344CB8AC3E}">
        <p14:creationId xmlns:p14="http://schemas.microsoft.com/office/powerpoint/2010/main" val="405666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ill Cosby's &quot;Noah Skits&quot;">
            <a:hlinkClick r:id="" action="ppaction://media"/>
            <a:extLst>
              <a:ext uri="{FF2B5EF4-FFF2-40B4-BE49-F238E27FC236}">
                <a16:creationId xmlns:a16="http://schemas.microsoft.com/office/drawing/2014/main" id="{CD850CDF-2365-47FA-A1E5-FD6D55BA13A2}"/>
              </a:ext>
            </a:extLst>
          </p:cNvPr>
          <p:cNvPicPr>
            <a:picLocks noGrp="1" noRot="1" noChangeAspect="1"/>
          </p:cNvPicPr>
          <p:nvPr>
            <p:ph idx="1"/>
            <a:videoFile r:link="rId1"/>
          </p:nvPr>
        </p:nvPicPr>
        <p:blipFill>
          <a:blip r:embed="rId3"/>
          <a:stretch>
            <a:fillRect/>
          </a:stretch>
        </p:blipFill>
        <p:spPr>
          <a:xfrm>
            <a:off x="1047750" y="471488"/>
            <a:ext cx="10098088" cy="5705475"/>
          </a:xfrm>
          <a:prstGeom prst="rect">
            <a:avLst/>
          </a:prstGeom>
        </p:spPr>
      </p:pic>
      <p:sp>
        <p:nvSpPr>
          <p:cNvPr id="5" name="TextBox 4">
            <a:extLst>
              <a:ext uri="{FF2B5EF4-FFF2-40B4-BE49-F238E27FC236}">
                <a16:creationId xmlns:a16="http://schemas.microsoft.com/office/drawing/2014/main" id="{83C763F9-F086-464C-B9AA-F312361A9576}"/>
              </a:ext>
            </a:extLst>
          </p:cNvPr>
          <p:cNvSpPr txBox="1"/>
          <p:nvPr/>
        </p:nvSpPr>
        <p:spPr>
          <a:xfrm>
            <a:off x="10548257" y="6293498"/>
            <a:ext cx="1418253" cy="369332"/>
          </a:xfrm>
          <a:prstGeom prst="rect">
            <a:avLst/>
          </a:prstGeom>
          <a:noFill/>
        </p:spPr>
        <p:txBody>
          <a:bodyPr wrap="square" rtlCol="0">
            <a:spAutoFit/>
          </a:bodyPr>
          <a:lstStyle/>
          <a:p>
            <a:r>
              <a:rPr lang="en-US" dirty="0"/>
              <a:t>Stop at 1:49</a:t>
            </a:r>
          </a:p>
        </p:txBody>
      </p:sp>
    </p:spTree>
    <p:extLst>
      <p:ext uri="{BB962C8B-B14F-4D97-AF65-F5344CB8AC3E}">
        <p14:creationId xmlns:p14="http://schemas.microsoft.com/office/powerpoint/2010/main" val="141914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035C1F7-45FD-48C6-A9B6-6C5B4DD389ED}"/>
              </a:ext>
            </a:extLst>
          </p:cNvPr>
          <p:cNvPicPr>
            <a:picLocks noChangeAspect="1"/>
          </p:cNvPicPr>
          <p:nvPr/>
        </p:nvPicPr>
        <p:blipFill rotWithShape="1">
          <a:blip r:embed="rId2"/>
          <a:srcRect t="3812" b="195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64535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5130-3C80-484B-90C1-0167F6AD2C2F}"/>
              </a:ext>
            </a:extLst>
          </p:cNvPr>
          <p:cNvSpPr>
            <a:spLocks noGrp="1"/>
          </p:cNvSpPr>
          <p:nvPr>
            <p:ph type="title"/>
          </p:nvPr>
        </p:nvSpPr>
        <p:spPr>
          <a:xfrm>
            <a:off x="807422" y="317500"/>
            <a:ext cx="8441390" cy="1325563"/>
          </a:xfrm>
        </p:spPr>
        <p:txBody>
          <a:bodyPr>
            <a:normAutofit fontScale="90000"/>
          </a:bodyPr>
          <a:lstStyle/>
          <a:p>
            <a:br>
              <a:rPr lang="en-US" dirty="0"/>
            </a:br>
            <a:r>
              <a:rPr lang="en-US" sz="3600" dirty="0" err="1"/>
              <a:t>Voskì</a:t>
            </a:r>
            <a:r>
              <a:rPr lang="en-US" sz="3600" dirty="0"/>
              <a:t> – </a:t>
            </a:r>
            <a:r>
              <a:rPr lang="en-US" sz="3600" dirty="0" err="1"/>
              <a:t>Zorah</a:t>
            </a:r>
            <a:r>
              <a:rPr lang="en-US" sz="3600" dirty="0"/>
              <a:t> - 2018</a:t>
            </a:r>
            <a:br>
              <a:rPr lang="en-US" sz="3600" dirty="0"/>
            </a:br>
            <a:r>
              <a:rPr lang="en-US" sz="3600" dirty="0"/>
              <a:t>Voya's </a:t>
            </a:r>
            <a:r>
              <a:rPr lang="en-US" sz="3600" dirty="0" err="1"/>
              <a:t>Dzor</a:t>
            </a:r>
            <a:r>
              <a:rPr lang="en-US" sz="3600" dirty="0"/>
              <a:t> Region, Armenia  ABV 13.5%</a:t>
            </a:r>
            <a:br>
              <a:rPr lang="en-US" sz="3600" dirty="0"/>
            </a:br>
            <a:endParaRPr lang="en-US" sz="3600" dirty="0"/>
          </a:p>
        </p:txBody>
      </p:sp>
      <p:pic>
        <p:nvPicPr>
          <p:cNvPr id="11" name="Content Placeholder 10">
            <a:extLst>
              <a:ext uri="{FF2B5EF4-FFF2-40B4-BE49-F238E27FC236}">
                <a16:creationId xmlns:a16="http://schemas.microsoft.com/office/drawing/2014/main" id="{61866EBE-4C2B-496D-8E13-6CA9CBAF82F3}"/>
              </a:ext>
            </a:extLst>
          </p:cNvPr>
          <p:cNvPicPr>
            <a:picLocks noGrp="1" noChangeAspect="1"/>
          </p:cNvPicPr>
          <p:nvPr>
            <p:ph idx="1"/>
          </p:nvPr>
        </p:nvPicPr>
        <p:blipFill>
          <a:blip r:embed="rId2"/>
          <a:stretch>
            <a:fillRect/>
          </a:stretch>
        </p:blipFill>
        <p:spPr>
          <a:xfrm>
            <a:off x="9467193" y="726282"/>
            <a:ext cx="1668226" cy="1833562"/>
          </a:xfrm>
        </p:spPr>
      </p:pic>
      <p:sp>
        <p:nvSpPr>
          <p:cNvPr id="13" name="TextBox 12">
            <a:extLst>
              <a:ext uri="{FF2B5EF4-FFF2-40B4-BE49-F238E27FC236}">
                <a16:creationId xmlns:a16="http://schemas.microsoft.com/office/drawing/2014/main" id="{2C3E28D0-2FD5-42AE-8129-601AAE4CB2EE}"/>
              </a:ext>
            </a:extLst>
          </p:cNvPr>
          <p:cNvSpPr txBox="1"/>
          <p:nvPr/>
        </p:nvSpPr>
        <p:spPr>
          <a:xfrm>
            <a:off x="838200" y="1690688"/>
            <a:ext cx="7467600" cy="4616648"/>
          </a:xfrm>
          <a:prstGeom prst="rect">
            <a:avLst/>
          </a:prstGeom>
          <a:noFill/>
        </p:spPr>
        <p:txBody>
          <a:bodyPr wrap="square">
            <a:spAutoFit/>
          </a:bodyPr>
          <a:lstStyle/>
          <a:p>
            <a:r>
              <a:rPr lang="en-US" sz="1400" dirty="0" err="1"/>
              <a:t>Voski</a:t>
            </a:r>
            <a:r>
              <a:rPr lang="en-US" sz="1400" dirty="0"/>
              <a:t>, gold in translation, pays homage to two distinct native Armenian grape varieties which come together beautifully to create the authentic spirit of this wine.   Ancient indigenous varieties, archaeological evidence suggests that both </a:t>
            </a:r>
            <a:r>
              <a:rPr lang="en-US" sz="1400" dirty="0" err="1"/>
              <a:t>Voskèat</a:t>
            </a:r>
            <a:r>
              <a:rPr lang="en-US" sz="1400" dirty="0"/>
              <a:t> and </a:t>
            </a:r>
            <a:r>
              <a:rPr lang="en-US" sz="1400" dirty="0" err="1"/>
              <a:t>Garandmak</a:t>
            </a:r>
            <a:r>
              <a:rPr lang="en-US" sz="1400" dirty="0"/>
              <a:t>, have been present in Armenia for millennia. </a:t>
            </a:r>
            <a:r>
              <a:rPr lang="en-US" sz="1400" dirty="0" err="1"/>
              <a:t>Voskèatin</a:t>
            </a:r>
            <a:r>
              <a:rPr lang="en-US" sz="1400" dirty="0"/>
              <a:t> translation “Golden seed” is considered Queen of Armenia’s grapes. It is a delicate golden colored grape with small compact, relatively thin-skinned berries and cross shaped bunches. </a:t>
            </a:r>
            <a:r>
              <a:rPr lang="en-US" sz="1400" dirty="0" err="1"/>
              <a:t>Garandmak</a:t>
            </a:r>
            <a:r>
              <a:rPr lang="en-US" sz="1400" dirty="0"/>
              <a:t>, in translation “Fatty tail”, one of the most popular grapes, is a much hardier variety, greenish yellow in color, with larger thicker-skinned berries and compact bunches. </a:t>
            </a:r>
          </a:p>
          <a:p>
            <a:endParaRPr lang="en-US" sz="1400" dirty="0"/>
          </a:p>
          <a:p>
            <a:r>
              <a:rPr lang="en-US" sz="1400" dirty="0"/>
              <a:t>Although both varieties are present throughout Armenia’s territory, the exceptional terroir of </a:t>
            </a:r>
            <a:r>
              <a:rPr lang="en-US" sz="1400" dirty="0" err="1"/>
              <a:t>Vayots</a:t>
            </a:r>
            <a:r>
              <a:rPr lang="en-US" sz="1400" dirty="0"/>
              <a:t> </a:t>
            </a:r>
            <a:r>
              <a:rPr lang="en-US" sz="1400" dirty="0" err="1"/>
              <a:t>Dzor</a:t>
            </a:r>
            <a:r>
              <a:rPr lang="en-US" sz="1400" dirty="0"/>
              <a:t>, with its high altitudes, low vigor Phylloxera free, rocky, sandy soils coupled with elevated daytime temperatures contrasting with the cool nights, yield distinctively balanced fruit in this region and highlight the full potential of these grapes. The grapes for </a:t>
            </a:r>
            <a:r>
              <a:rPr lang="en-US" sz="1400" dirty="0" err="1"/>
              <a:t>Voskì</a:t>
            </a:r>
            <a:r>
              <a:rPr lang="en-US" sz="1400" dirty="0"/>
              <a:t> are sourced from old vineyards at altitudes of 1400 meters (4500 ft) from vines grown on original </a:t>
            </a:r>
            <a:r>
              <a:rPr lang="en-US" sz="1400" dirty="0" err="1"/>
              <a:t>ungrafted</a:t>
            </a:r>
            <a:r>
              <a:rPr lang="en-US" sz="1400" dirty="0"/>
              <a:t> roots.</a:t>
            </a:r>
          </a:p>
          <a:p>
            <a:endParaRPr lang="en-US" sz="1400" dirty="0"/>
          </a:p>
          <a:p>
            <a:r>
              <a:rPr lang="en-US" sz="1400" dirty="0"/>
              <a:t>Fermentation occurs in large, temperature controlled concrete vats which are left rough deliberately to favor micro-oxygenation using only natural yeast.  Aging then continues in concrete vats for eleven months with further six months in bottle. Concrete is preferred to stainless steel as they allow the wine to breath over the aging period enhancing the wine character </a:t>
            </a:r>
          </a:p>
          <a:p>
            <a:endParaRPr lang="en-US" sz="1400" dirty="0"/>
          </a:p>
          <a:p>
            <a:r>
              <a:rPr lang="en-US" sz="1400" dirty="0"/>
              <a:t>Vibrant, juicy and layered with beautiful acidity that comes from the high altitudes. The floral and spicy notes give way to a full-bodied white and the final blend is like a symphony on one’s pallet.</a:t>
            </a:r>
          </a:p>
        </p:txBody>
      </p:sp>
      <p:pic>
        <p:nvPicPr>
          <p:cNvPr id="3" name="Picture 2">
            <a:extLst>
              <a:ext uri="{FF2B5EF4-FFF2-40B4-BE49-F238E27FC236}">
                <a16:creationId xmlns:a16="http://schemas.microsoft.com/office/drawing/2014/main" id="{947A1ADF-1A4B-4004-B536-49771DC0D4A6}"/>
              </a:ext>
            </a:extLst>
          </p:cNvPr>
          <p:cNvPicPr>
            <a:picLocks noChangeAspect="1"/>
          </p:cNvPicPr>
          <p:nvPr/>
        </p:nvPicPr>
        <p:blipFill>
          <a:blip r:embed="rId3"/>
          <a:stretch>
            <a:fillRect/>
          </a:stretch>
        </p:blipFill>
        <p:spPr>
          <a:xfrm>
            <a:off x="9324276" y="2559844"/>
            <a:ext cx="2029524" cy="3964075"/>
          </a:xfrm>
          <a:prstGeom prst="rect">
            <a:avLst/>
          </a:prstGeom>
        </p:spPr>
      </p:pic>
    </p:spTree>
    <p:extLst>
      <p:ext uri="{BB962C8B-B14F-4D97-AF65-F5344CB8AC3E}">
        <p14:creationId xmlns:p14="http://schemas.microsoft.com/office/powerpoint/2010/main" val="238854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Qvevri Wine - Wine Tours Georgia - Wine Tours &amp; Wine Tasting">
            <a:extLst>
              <a:ext uri="{FF2B5EF4-FFF2-40B4-BE49-F238E27FC236}">
                <a16:creationId xmlns:a16="http://schemas.microsoft.com/office/drawing/2014/main" id="{0BACBF19-791E-44F4-95EB-FBADC432CB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68"/>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8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2D92-683F-4A83-8F52-199598B374ED}"/>
              </a:ext>
            </a:extLst>
          </p:cNvPr>
          <p:cNvSpPr>
            <a:spLocks noGrp="1"/>
          </p:cNvSpPr>
          <p:nvPr>
            <p:ph type="title"/>
          </p:nvPr>
        </p:nvSpPr>
        <p:spPr>
          <a:xfrm>
            <a:off x="838200" y="254363"/>
            <a:ext cx="8114881" cy="1325563"/>
          </a:xfrm>
        </p:spPr>
        <p:txBody>
          <a:bodyPr>
            <a:normAutofit/>
          </a:bodyPr>
          <a:lstStyle/>
          <a:p>
            <a:r>
              <a:rPr lang="en-US" sz="3200" dirty="0" err="1"/>
              <a:t>Vinoterra</a:t>
            </a:r>
            <a:r>
              <a:rPr lang="en-US" sz="3200" dirty="0"/>
              <a:t> – </a:t>
            </a:r>
            <a:r>
              <a:rPr lang="en-US" sz="3200" dirty="0" err="1"/>
              <a:t>Rkastsiteli</a:t>
            </a:r>
            <a:r>
              <a:rPr lang="en-US" sz="3200" dirty="0"/>
              <a:t> – 2020</a:t>
            </a:r>
            <a:br>
              <a:rPr lang="en-US" sz="3200" dirty="0"/>
            </a:br>
            <a:r>
              <a:rPr lang="en-US" sz="3200" dirty="0"/>
              <a:t>Kakheti Region, Georgia   ABV 13.0%</a:t>
            </a:r>
          </a:p>
        </p:txBody>
      </p:sp>
      <p:pic>
        <p:nvPicPr>
          <p:cNvPr id="6" name="Picture 5">
            <a:extLst>
              <a:ext uri="{FF2B5EF4-FFF2-40B4-BE49-F238E27FC236}">
                <a16:creationId xmlns:a16="http://schemas.microsoft.com/office/drawing/2014/main" id="{098E6997-BD0A-44DD-B367-6CC7B5F8D55B}"/>
              </a:ext>
            </a:extLst>
          </p:cNvPr>
          <p:cNvPicPr>
            <a:picLocks noChangeAspect="1"/>
          </p:cNvPicPr>
          <p:nvPr/>
        </p:nvPicPr>
        <p:blipFill>
          <a:blip r:embed="rId2"/>
          <a:stretch>
            <a:fillRect/>
          </a:stretch>
        </p:blipFill>
        <p:spPr>
          <a:xfrm>
            <a:off x="9386887" y="433482"/>
            <a:ext cx="1728788" cy="1909667"/>
          </a:xfrm>
          <a:prstGeom prst="rect">
            <a:avLst/>
          </a:prstGeom>
        </p:spPr>
      </p:pic>
      <p:sp>
        <p:nvSpPr>
          <p:cNvPr id="7" name="TextBox 6">
            <a:extLst>
              <a:ext uri="{FF2B5EF4-FFF2-40B4-BE49-F238E27FC236}">
                <a16:creationId xmlns:a16="http://schemas.microsoft.com/office/drawing/2014/main" id="{082BED70-8F2D-4388-9C13-01C1C7A23875}"/>
              </a:ext>
            </a:extLst>
          </p:cNvPr>
          <p:cNvSpPr txBox="1"/>
          <p:nvPr/>
        </p:nvSpPr>
        <p:spPr>
          <a:xfrm>
            <a:off x="838200" y="1579926"/>
            <a:ext cx="7334250" cy="4832092"/>
          </a:xfrm>
          <a:prstGeom prst="rect">
            <a:avLst/>
          </a:prstGeom>
          <a:noFill/>
        </p:spPr>
        <p:txBody>
          <a:bodyPr wrap="square" rtlCol="0">
            <a:spAutoFit/>
          </a:bodyPr>
          <a:lstStyle/>
          <a:p>
            <a:r>
              <a:rPr lang="en-US" sz="1400" dirty="0"/>
              <a:t>Made from the famous </a:t>
            </a:r>
            <a:r>
              <a:rPr lang="en-US" sz="1400" dirty="0" err="1"/>
              <a:t>Rkatsiteli</a:t>
            </a:r>
            <a:r>
              <a:rPr lang="en-US" sz="1400" dirty="0"/>
              <a:t> (name means “red stem”) variety grown in Georgia’s Kakheti region.  </a:t>
            </a:r>
            <a:r>
              <a:rPr lang="en-US" sz="1400" dirty="0" err="1"/>
              <a:t>Rkatsiteli</a:t>
            </a:r>
            <a:r>
              <a:rPr lang="en-US" sz="1400" dirty="0"/>
              <a:t> comprises nearly half of Georgia’s vineyard plantings.  It is a hardy, easy-to-grow grape as it is resistant to cold and maintains a high level of acidity and sugar as it ripens. This distinct white wine was fermented in </a:t>
            </a:r>
            <a:r>
              <a:rPr lang="en-US" sz="1400" dirty="0" err="1"/>
              <a:t>Qvevri</a:t>
            </a:r>
            <a:r>
              <a:rPr lang="en-US" sz="1400" dirty="0"/>
              <a:t> (clay vessels) in the classic ancient style. This grape is one of the oldest described grape varieties from the Georgian vineyards of Kakheti. The wine is produced by a traditional method of Kakheti which means that the fermentation of the grapes for a period of 6 months takes place in a </a:t>
            </a:r>
            <a:r>
              <a:rPr lang="en-US" sz="1400" dirty="0" err="1"/>
              <a:t>Qvevri</a:t>
            </a:r>
            <a:r>
              <a:rPr lang="en-US" sz="1400" dirty="0"/>
              <a:t> without the addition of yeast. Due to the method, the wine cannot be characterized as a usual white wine, the color is more amber. This wine is bottled without filtration.  What Chardonnay is for California, this grape is to Georgia.</a:t>
            </a:r>
          </a:p>
          <a:p>
            <a:endParaRPr lang="en-US" sz="1400" dirty="0"/>
          </a:p>
          <a:p>
            <a:r>
              <a:rPr lang="en-US" sz="1400" dirty="0"/>
              <a:t>This </a:t>
            </a:r>
            <a:r>
              <a:rPr lang="en-US" sz="1400" dirty="0" err="1"/>
              <a:t>Vinoterra</a:t>
            </a:r>
            <a:r>
              <a:rPr lang="en-US" sz="1400" dirty="0"/>
              <a:t> </a:t>
            </a:r>
            <a:r>
              <a:rPr lang="en-US" sz="1400" dirty="0" err="1"/>
              <a:t>Rkatsiteli</a:t>
            </a:r>
            <a:r>
              <a:rPr lang="en-US" sz="1400" dirty="0"/>
              <a:t> wine has an </a:t>
            </a:r>
            <a:r>
              <a:rPr lang="en-US" sz="1400" b="1" dirty="0"/>
              <a:t>amber color </a:t>
            </a:r>
            <a:r>
              <a:rPr lang="en-US" sz="1400" dirty="0"/>
              <a:t>due to the long contact with the skin in the </a:t>
            </a:r>
            <a:r>
              <a:rPr lang="en-US" sz="1400" b="1" dirty="0" err="1"/>
              <a:t>Qvevri</a:t>
            </a:r>
            <a:r>
              <a:rPr lang="en-US" sz="1400" dirty="0"/>
              <a:t>. It is an elegant wine with aromas of apple and pear combined with a nice touch of minerality and earthy notes. The taste is intense, with a beautiful creaminess on the palate.</a:t>
            </a:r>
          </a:p>
          <a:p>
            <a:endParaRPr lang="en-US" sz="1400" dirty="0"/>
          </a:p>
          <a:p>
            <a:r>
              <a:rPr lang="en-US" sz="1400" dirty="0"/>
              <a:t>The </a:t>
            </a:r>
            <a:r>
              <a:rPr lang="en-US" sz="1400" dirty="0" err="1"/>
              <a:t>Vinoterra</a:t>
            </a:r>
            <a:r>
              <a:rPr lang="en-US" sz="1400" dirty="0"/>
              <a:t> </a:t>
            </a:r>
            <a:r>
              <a:rPr lang="en-US" sz="1400" dirty="0" err="1"/>
              <a:t>Rkatsiteli</a:t>
            </a:r>
            <a:r>
              <a:rPr lang="en-US" sz="1400" dirty="0"/>
              <a:t> is a perfect intro into Georgian Amber </a:t>
            </a:r>
            <a:r>
              <a:rPr lang="en-US" sz="1400" dirty="0" err="1"/>
              <a:t>qvevri</a:t>
            </a:r>
            <a:r>
              <a:rPr lang="en-US" sz="1400" dirty="0"/>
              <a:t> wines. </a:t>
            </a:r>
            <a:r>
              <a:rPr lang="en-US" sz="1400" dirty="0" err="1"/>
              <a:t>Vinoterra</a:t>
            </a:r>
            <a:r>
              <a:rPr lang="en-US" sz="1400" dirty="0"/>
              <a:t> is now the largest </a:t>
            </a:r>
            <a:r>
              <a:rPr lang="en-US" sz="1400" dirty="0" err="1"/>
              <a:t>qvevri</a:t>
            </a:r>
            <a:r>
              <a:rPr lang="en-US" sz="1400" dirty="0"/>
              <a:t> producer after starting out as a family project in 2003. Wine Maker </a:t>
            </a:r>
            <a:r>
              <a:rPr lang="en-US" sz="1400" dirty="0" err="1"/>
              <a:t>Gogi</a:t>
            </a:r>
            <a:r>
              <a:rPr lang="en-US" sz="1400" dirty="0"/>
              <a:t> </a:t>
            </a:r>
            <a:r>
              <a:rPr lang="en-US" sz="1400" dirty="0" err="1"/>
              <a:t>Dakishvili</a:t>
            </a:r>
            <a:r>
              <a:rPr lang="en-US" sz="1400" dirty="0"/>
              <a:t> crafts this all-natural wine with the western pallet in mind. His </a:t>
            </a:r>
            <a:r>
              <a:rPr lang="en-US" sz="1400" dirty="0" err="1"/>
              <a:t>qvevri</a:t>
            </a:r>
            <a:r>
              <a:rPr lang="en-US" sz="1400" dirty="0"/>
              <a:t> wines have all of the characteristics of authentic Georgian </a:t>
            </a:r>
            <a:r>
              <a:rPr lang="en-US" sz="1400" dirty="0" err="1"/>
              <a:t>qvevri</a:t>
            </a:r>
            <a:r>
              <a:rPr lang="en-US" sz="1400" dirty="0"/>
              <a:t> wine but with elevated acidity and more rounded tannin.</a:t>
            </a:r>
          </a:p>
          <a:p>
            <a:r>
              <a:rPr lang="en-US" sz="1400" b="1" dirty="0"/>
              <a:t>This is a must-try wine, even if you prefer red wine.</a:t>
            </a:r>
          </a:p>
          <a:p>
            <a:endParaRPr lang="en-US" sz="1400" dirty="0"/>
          </a:p>
          <a:p>
            <a:r>
              <a:rPr lang="en-US" sz="1400" dirty="0"/>
              <a:t>The wine is perfect with grilled pork with a pomegranate jam, or a nice piece of grilled white fish.</a:t>
            </a:r>
          </a:p>
        </p:txBody>
      </p:sp>
      <p:pic>
        <p:nvPicPr>
          <p:cNvPr id="3" name="Picture 2">
            <a:extLst>
              <a:ext uri="{FF2B5EF4-FFF2-40B4-BE49-F238E27FC236}">
                <a16:creationId xmlns:a16="http://schemas.microsoft.com/office/drawing/2014/main" id="{70144039-BE39-4AA7-B7D0-67C37C275C15}"/>
              </a:ext>
            </a:extLst>
          </p:cNvPr>
          <p:cNvPicPr>
            <a:picLocks noChangeAspect="1"/>
          </p:cNvPicPr>
          <p:nvPr/>
        </p:nvPicPr>
        <p:blipFill>
          <a:blip r:embed="rId3"/>
          <a:stretch>
            <a:fillRect/>
          </a:stretch>
        </p:blipFill>
        <p:spPr>
          <a:xfrm>
            <a:off x="8953081" y="2476351"/>
            <a:ext cx="2677682" cy="4016523"/>
          </a:xfrm>
          <a:prstGeom prst="rect">
            <a:avLst/>
          </a:prstGeom>
        </p:spPr>
      </p:pic>
    </p:spTree>
    <p:extLst>
      <p:ext uri="{BB962C8B-B14F-4D97-AF65-F5344CB8AC3E}">
        <p14:creationId xmlns:p14="http://schemas.microsoft.com/office/powerpoint/2010/main" val="374496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BEB2-5C27-4171-B935-A343A55E5477}"/>
              </a:ext>
            </a:extLst>
          </p:cNvPr>
          <p:cNvSpPr>
            <a:spLocks noGrp="1"/>
          </p:cNvSpPr>
          <p:nvPr>
            <p:ph type="title"/>
          </p:nvPr>
        </p:nvSpPr>
        <p:spPr>
          <a:xfrm>
            <a:off x="522330" y="297571"/>
            <a:ext cx="8239833" cy="1325563"/>
          </a:xfrm>
        </p:spPr>
        <p:txBody>
          <a:bodyPr>
            <a:normAutofit/>
          </a:bodyPr>
          <a:lstStyle/>
          <a:p>
            <a:r>
              <a:rPr lang="it-IT" sz="3200" dirty="0"/>
              <a:t>Glekhuri Kisiskhevi Saperavi - Qvevri - 2019 </a:t>
            </a:r>
            <a:br>
              <a:rPr lang="it-IT" sz="3200" dirty="0"/>
            </a:br>
            <a:r>
              <a:rPr lang="it-IT" sz="3200" dirty="0"/>
              <a:t>Teliani Valley, Georgia  ABV 13.5%</a:t>
            </a:r>
            <a:endParaRPr lang="en-US" sz="3200" dirty="0"/>
          </a:p>
        </p:txBody>
      </p:sp>
      <p:pic>
        <p:nvPicPr>
          <p:cNvPr id="4" name="Content Placeholder 3">
            <a:extLst>
              <a:ext uri="{FF2B5EF4-FFF2-40B4-BE49-F238E27FC236}">
                <a16:creationId xmlns:a16="http://schemas.microsoft.com/office/drawing/2014/main" id="{52C51AB4-D691-4AF2-9C3E-9ADBFD879D9A}"/>
              </a:ext>
            </a:extLst>
          </p:cNvPr>
          <p:cNvPicPr>
            <a:picLocks noGrp="1" noChangeAspect="1"/>
          </p:cNvPicPr>
          <p:nvPr>
            <p:ph idx="1"/>
          </p:nvPr>
        </p:nvPicPr>
        <p:blipFill>
          <a:blip r:embed="rId2"/>
          <a:stretch>
            <a:fillRect/>
          </a:stretch>
        </p:blipFill>
        <p:spPr>
          <a:xfrm>
            <a:off x="9222828" y="2687370"/>
            <a:ext cx="2541435" cy="3737078"/>
          </a:xfrm>
          <a:prstGeom prst="rect">
            <a:avLst/>
          </a:prstGeom>
        </p:spPr>
      </p:pic>
      <p:pic>
        <p:nvPicPr>
          <p:cNvPr id="5" name="Picture 4">
            <a:extLst>
              <a:ext uri="{FF2B5EF4-FFF2-40B4-BE49-F238E27FC236}">
                <a16:creationId xmlns:a16="http://schemas.microsoft.com/office/drawing/2014/main" id="{A7EA291F-76A8-470A-BB11-69336FE2A4D8}"/>
              </a:ext>
            </a:extLst>
          </p:cNvPr>
          <p:cNvPicPr>
            <a:picLocks noChangeAspect="1"/>
          </p:cNvPicPr>
          <p:nvPr/>
        </p:nvPicPr>
        <p:blipFill>
          <a:blip r:embed="rId3"/>
          <a:stretch>
            <a:fillRect/>
          </a:stretch>
        </p:blipFill>
        <p:spPr>
          <a:xfrm>
            <a:off x="9466312" y="507617"/>
            <a:ext cx="2037260" cy="2037260"/>
          </a:xfrm>
          <a:prstGeom prst="rect">
            <a:avLst/>
          </a:prstGeom>
        </p:spPr>
      </p:pic>
      <p:sp>
        <p:nvSpPr>
          <p:cNvPr id="3" name="TextBox 2">
            <a:extLst>
              <a:ext uri="{FF2B5EF4-FFF2-40B4-BE49-F238E27FC236}">
                <a16:creationId xmlns:a16="http://schemas.microsoft.com/office/drawing/2014/main" id="{AA957206-16F7-4E1A-B127-DEBBC6FA65D3}"/>
              </a:ext>
            </a:extLst>
          </p:cNvPr>
          <p:cNvSpPr txBox="1"/>
          <p:nvPr/>
        </p:nvSpPr>
        <p:spPr>
          <a:xfrm>
            <a:off x="522330" y="1623134"/>
            <a:ext cx="8700498" cy="4093428"/>
          </a:xfrm>
          <a:prstGeom prst="rect">
            <a:avLst/>
          </a:prstGeom>
          <a:noFill/>
        </p:spPr>
        <p:txBody>
          <a:bodyPr wrap="square" rtlCol="0">
            <a:spAutoFit/>
          </a:bodyPr>
          <a:lstStyle/>
          <a:p>
            <a:r>
              <a:rPr lang="en-US" sz="1600" dirty="0" err="1"/>
              <a:t>Saperavi</a:t>
            </a:r>
            <a:r>
              <a:rPr lang="en-US" sz="1600" dirty="0"/>
              <a:t> means “color/dye”.  This is the most widely planted red wine variety in Georgia.  This dark-skinned and </a:t>
            </a:r>
            <a:r>
              <a:rPr lang="en-US" sz="1400" dirty="0"/>
              <a:t>dark-fleshed</a:t>
            </a:r>
            <a:r>
              <a:rPr lang="en-US" sz="1600" dirty="0"/>
              <a:t> grape makes deep red, inky, and often opaque wine with heavy body and profound texture.  Some wineries in the country label it as </a:t>
            </a:r>
            <a:r>
              <a:rPr lang="en-US" sz="1600" b="1" dirty="0"/>
              <a:t>black wine </a:t>
            </a:r>
            <a:r>
              <a:rPr lang="en-US" sz="1600" dirty="0"/>
              <a:t>instead of red.  This dry red wine is made from </a:t>
            </a:r>
            <a:r>
              <a:rPr lang="en-US" sz="1600" dirty="0" err="1"/>
              <a:t>Saperavi</a:t>
            </a:r>
            <a:r>
              <a:rPr lang="en-US" sz="1600" dirty="0"/>
              <a:t> grapes grown in </a:t>
            </a:r>
            <a:r>
              <a:rPr lang="en-US" sz="1600" dirty="0" err="1"/>
              <a:t>Kisiskhevi</a:t>
            </a:r>
            <a:r>
              <a:rPr lang="en-US" sz="1600" dirty="0"/>
              <a:t> village, Kakheti. It is dark ruby color, with aromas of red cherry and complex and concentrated flavors of redcurrant, cranberry and blueberry, licorice, chocolate, earth, smoked meat, tobacco, savory spice, and pepper. The wine has full body, smooth tannin structure and a long aftertaste, and will age well in the bottle.</a:t>
            </a:r>
          </a:p>
          <a:p>
            <a:endParaRPr lang="en-US" sz="1600" dirty="0"/>
          </a:p>
          <a:p>
            <a:r>
              <a:rPr lang="en-US" sz="1600" dirty="0" err="1"/>
              <a:t>Glekhuri</a:t>
            </a:r>
            <a:r>
              <a:rPr lang="en-US" sz="1600" dirty="0"/>
              <a:t> wines are handmade, limited production wines sourced from selected vineyards and </a:t>
            </a:r>
            <a:r>
              <a:rPr lang="en-US" sz="1600" dirty="0" err="1"/>
              <a:t>feremented</a:t>
            </a:r>
            <a:r>
              <a:rPr lang="en-US" sz="1600" dirty="0"/>
              <a:t> in </a:t>
            </a:r>
            <a:r>
              <a:rPr lang="en-US" sz="1600" dirty="0" err="1"/>
              <a:t>Qvervi</a:t>
            </a:r>
            <a:r>
              <a:rPr lang="en-US" sz="1600" dirty="0"/>
              <a:t>, large clay jars buried under ground, with minimal intervention.</a:t>
            </a:r>
          </a:p>
          <a:p>
            <a:endParaRPr lang="en-US" sz="1600" dirty="0"/>
          </a:p>
          <a:p>
            <a:r>
              <a:rPr lang="en-US" sz="1600" dirty="0"/>
              <a:t>Spontaneous fermentation sourced from a single vineyard in </a:t>
            </a:r>
            <a:r>
              <a:rPr lang="en-US" sz="1600" dirty="0" err="1"/>
              <a:t>Kisiskhevi</a:t>
            </a:r>
            <a:r>
              <a:rPr lang="en-US" sz="1600" dirty="0"/>
              <a:t> in 1300-2500L </a:t>
            </a:r>
            <a:r>
              <a:rPr lang="en-US" sz="1600" dirty="0" err="1"/>
              <a:t>Qvevri</a:t>
            </a:r>
            <a:r>
              <a:rPr lang="en-US" sz="1600" dirty="0"/>
              <a:t>, 2-3 weeks of skin contact in </a:t>
            </a:r>
            <a:r>
              <a:rPr lang="en-US" sz="1600" b="1" dirty="0" err="1"/>
              <a:t>quevri</a:t>
            </a:r>
            <a:r>
              <a:rPr lang="en-US" sz="1600" b="1" dirty="0"/>
              <a:t>, </a:t>
            </a:r>
            <a:r>
              <a:rPr lang="en-US" sz="1600" dirty="0"/>
              <a:t>then transfer to another </a:t>
            </a:r>
            <a:r>
              <a:rPr lang="en-US" sz="1600" dirty="0" err="1"/>
              <a:t>quevri</a:t>
            </a:r>
            <a:r>
              <a:rPr lang="en-US" sz="1600" dirty="0"/>
              <a:t> for 6 months aging.  Racked then bottled.  Limited edition of 6500 bottles</a:t>
            </a:r>
          </a:p>
          <a:p>
            <a:endParaRPr lang="en-US" sz="1600" dirty="0"/>
          </a:p>
          <a:p>
            <a:r>
              <a:rPr lang="en-US" sz="1600" dirty="0"/>
              <a:t>This wine pairs well with mushrooms and steak.</a:t>
            </a:r>
          </a:p>
        </p:txBody>
      </p:sp>
    </p:spTree>
    <p:extLst>
      <p:ext uri="{BB962C8B-B14F-4D97-AF65-F5344CB8AC3E}">
        <p14:creationId xmlns:p14="http://schemas.microsoft.com/office/powerpoint/2010/main" val="1557611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1692</Words>
  <Application>Microsoft Office PowerPoint</Application>
  <PresentationFormat>Widescreen</PresentationFormat>
  <Paragraphs>54</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Ancient Grapes from the Land of Noah Is Noah’s Ark On A Turkish Mountain?  ‘New Evidence’ Suggests Noah’s Ark Is On Mount Ararat, Turkey Or Maybe Kentucky?</vt:lpstr>
      <vt:lpstr>The Oldest Winery in the World</vt:lpstr>
      <vt:lpstr>Ancient native grapes from the past  for a unique wine of the present</vt:lpstr>
      <vt:lpstr>PowerPoint Presentation</vt:lpstr>
      <vt:lpstr>PowerPoint Presentation</vt:lpstr>
      <vt:lpstr> Voskì – Zorah - 2018 Voya's Dzor Region, Armenia  ABV 13.5% </vt:lpstr>
      <vt:lpstr>PowerPoint Presentation</vt:lpstr>
      <vt:lpstr>Vinoterra – Rkastsiteli – 2020 Kakheti Region, Georgia   ABV 13.0%</vt:lpstr>
      <vt:lpstr>Glekhuri Kisiskhevi Saperavi - Qvevri - 2019  Teliani Valley, Georgia  ABV 13.5%</vt:lpstr>
      <vt:lpstr>Karasì – Areni Noir - Zorah - 2017 Voya's Dzor Region, Armenia  ABV 13.5%</vt:lpstr>
      <vt:lpstr>Vintage Bogazkere Diyarbakir- Kayra – 2013 Collectible Series #8  Southeast Auatolia, Turkey  ABV 12.5%</vt:lpstr>
      <vt:lpstr>Vintage Okuzgozu Elazig Single Vineyard- Kayra – 2015 Collectible Series #5  Eastern, Turkey – ABV 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essence and core of my wines lie in their Armenian roots</dc:title>
  <dc:creator>Lonni Wersal</dc:creator>
  <cp:lastModifiedBy>Caitlin Niznik</cp:lastModifiedBy>
  <cp:revision>16</cp:revision>
  <dcterms:created xsi:type="dcterms:W3CDTF">2022-03-29T01:01:12Z</dcterms:created>
  <dcterms:modified xsi:type="dcterms:W3CDTF">2022-04-07T01:20:33Z</dcterms:modified>
</cp:coreProperties>
</file>