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notesMasterIdLst>
    <p:notesMasterId r:id="rId43"/>
  </p:notesMasterIdLst>
  <p:sldIdLst>
    <p:sldId id="256" r:id="rId2"/>
    <p:sldId id="257" r:id="rId3"/>
    <p:sldId id="264" r:id="rId4"/>
    <p:sldId id="258" r:id="rId5"/>
    <p:sldId id="261" r:id="rId6"/>
    <p:sldId id="262" r:id="rId7"/>
    <p:sldId id="283" r:id="rId8"/>
    <p:sldId id="290" r:id="rId9"/>
    <p:sldId id="291" r:id="rId10"/>
    <p:sldId id="292" r:id="rId11"/>
    <p:sldId id="296" r:id="rId12"/>
    <p:sldId id="293" r:id="rId13"/>
    <p:sldId id="300" r:id="rId14"/>
    <p:sldId id="287" r:id="rId15"/>
    <p:sldId id="288" r:id="rId16"/>
    <p:sldId id="297" r:id="rId17"/>
    <p:sldId id="307" r:id="rId18"/>
    <p:sldId id="266" r:id="rId19"/>
    <p:sldId id="284" r:id="rId20"/>
    <p:sldId id="286" r:id="rId21"/>
    <p:sldId id="285" r:id="rId22"/>
    <p:sldId id="269" r:id="rId23"/>
    <p:sldId id="272" r:id="rId24"/>
    <p:sldId id="273" r:id="rId25"/>
    <p:sldId id="271" r:id="rId26"/>
    <p:sldId id="274" r:id="rId27"/>
    <p:sldId id="259" r:id="rId28"/>
    <p:sldId id="299" r:id="rId29"/>
    <p:sldId id="301" r:id="rId30"/>
    <p:sldId id="302" r:id="rId31"/>
    <p:sldId id="305" r:id="rId32"/>
    <p:sldId id="303" r:id="rId33"/>
    <p:sldId id="304" r:id="rId34"/>
    <p:sldId id="308" r:id="rId35"/>
    <p:sldId id="309" r:id="rId36"/>
    <p:sldId id="310" r:id="rId37"/>
    <p:sldId id="260" r:id="rId38"/>
    <p:sldId id="311" r:id="rId39"/>
    <p:sldId id="312" r:id="rId40"/>
    <p:sldId id="313" r:id="rId41"/>
    <p:sldId id="314"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onstantia" panose="02030602050306030303" pitchFamily="18" charset="0"/>
      <p:regular r:id="rId48"/>
      <p:bold r:id="rId49"/>
      <p:italic r:id="rId50"/>
      <p:boldItalic r:id="rId51"/>
    </p:embeddedFont>
    <p:embeddedFont>
      <p:font typeface="Franklin Gothic Book" panose="020B0503020102020204" pitchFamily="34" charset="0"/>
      <p:regular r:id="rId52"/>
      <p:italic r:id="rId53"/>
    </p:embeddedFont>
    <p:embeddedFont>
      <p:font typeface="Open Sans" panose="020B0604020202020204" charset="0"/>
      <p:regular r:id="rId54"/>
      <p:bold r:id="rId55"/>
      <p:italic r:id="rId56"/>
      <p:boldItalic r:id="rId57"/>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C8A"/>
    <a:srgbClr val="F48445"/>
    <a:srgbClr val="811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453" autoAdjust="0"/>
    <p:restoredTop sz="69246" autoAdjust="0"/>
  </p:normalViewPr>
  <p:slideViewPr>
    <p:cSldViewPr snapToGrid="0" showGuides="1">
      <p:cViewPr varScale="1">
        <p:scale>
          <a:sx n="79" d="100"/>
          <a:sy n="79" d="100"/>
        </p:scale>
        <p:origin x="1032" y="96"/>
      </p:cViewPr>
      <p:guideLst>
        <p:guide orient="horz" pos="2184"/>
        <p:guide pos="3840"/>
      </p:guideLst>
    </p:cSldViewPr>
  </p:slideViewPr>
  <p:outlineViewPr>
    <p:cViewPr>
      <p:scale>
        <a:sx n="33" d="100"/>
        <a:sy n="33" d="100"/>
      </p:scale>
      <p:origin x="0" y="-48"/>
    </p:cViewPr>
  </p:outlineViewPr>
  <p:notesTextViewPr>
    <p:cViewPr>
      <p:scale>
        <a:sx n="125" d="100"/>
        <a:sy n="125" d="100"/>
      </p:scale>
      <p:origin x="0" y="0"/>
    </p:cViewPr>
  </p:notesTextViewPr>
  <p:notesViewPr>
    <p:cSldViewPr snapToGrid="0" showGuides="1">
      <p:cViewPr>
        <p:scale>
          <a:sx n="100" d="100"/>
          <a:sy n="100" d="100"/>
        </p:scale>
        <p:origin x="29" y="2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CAA551-0B6E-4066-8977-988451C5F8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4" name="Slide Image Placeholder 3">
            <a:extLst>
              <a:ext uri="{FF2B5EF4-FFF2-40B4-BE49-F238E27FC236}">
                <a16:creationId xmlns:a16="http://schemas.microsoft.com/office/drawing/2014/main" id="{48A6A7D1-B441-4E31-99AD-506A2C17FDF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D731EC-6ABC-49DE-B3A4-63F0385D6B0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808653B0-D0B5-4C92-9BEE-55E2FB678F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FCBB69B-EDDF-4CB5-A2D6-5C9806F8030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59E766A-9207-45C6-A0E8-061985CDE3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9057F41-90D7-4944-9A16-EDDD66F3F2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90E1BF6-F473-4F86-9F2D-3AEF9614D1EF}"/>
              </a:ext>
            </a:extLst>
          </p:cNvPr>
          <p:cNvSpPr>
            <a:spLocks noGrp="1"/>
          </p:cNvSpPr>
          <p:nvPr>
            <p:ph type="body" idx="1"/>
          </p:nvPr>
        </p:nvSpPr>
        <p:spPr/>
        <p:txBody>
          <a:bodyPr/>
          <a:lstStyle/>
          <a:p>
            <a:pPr>
              <a:defRPr/>
            </a:pPr>
            <a:r>
              <a:rPr lang="en-US" b="1" dirty="0">
                <a:latin typeface="Constantia" panose="02030602050306030303" pitchFamily="18" charset="0"/>
              </a:rPr>
              <a:t>Please Note the Following:  </a:t>
            </a:r>
          </a:p>
          <a:p>
            <a:pPr>
              <a:defRPr/>
            </a:pPr>
            <a:endParaRPr lang="en-US" b="1" dirty="0">
              <a:latin typeface="Constantia" panose="02030602050306030303" pitchFamily="18" charset="0"/>
            </a:endParaRPr>
          </a:p>
          <a:p>
            <a:pPr>
              <a:defRPr/>
            </a:pPr>
            <a:r>
              <a:rPr lang="en-US" b="1" dirty="0">
                <a:latin typeface="Constantia" panose="02030602050306030303" pitchFamily="18" charset="0"/>
              </a:rPr>
              <a:t>This PowerPoint is designed to fit a wide screen.  If you use a standard screen the formatting will be skewed.  </a:t>
            </a:r>
            <a:r>
              <a:rPr lang="en-US" i="1" dirty="0">
                <a:latin typeface="Constantia" panose="02030602050306030303" pitchFamily="18" charset="0"/>
              </a:rPr>
              <a:t>(to adjust, in menu bar click on </a:t>
            </a:r>
            <a:r>
              <a:rPr lang="en-US" i="1" u="sng" dirty="0">
                <a:latin typeface="Constantia" panose="02030602050306030303" pitchFamily="18" charset="0"/>
              </a:rPr>
              <a:t>Design</a:t>
            </a:r>
            <a:r>
              <a:rPr lang="en-US" i="1" dirty="0">
                <a:latin typeface="Constantia" panose="02030602050306030303" pitchFamily="18" charset="0"/>
              </a:rPr>
              <a:t>, then </a:t>
            </a:r>
            <a:r>
              <a:rPr lang="en-US" i="1" u="sng" dirty="0">
                <a:latin typeface="Constantia" panose="02030602050306030303" pitchFamily="18" charset="0"/>
              </a:rPr>
              <a:t>Slide size </a:t>
            </a:r>
            <a:r>
              <a:rPr lang="en-US" i="1" dirty="0">
                <a:latin typeface="Constantia" panose="02030602050306030303" pitchFamily="18" charset="0"/>
              </a:rPr>
              <a:t>and select </a:t>
            </a:r>
            <a:r>
              <a:rPr lang="en-US" i="1" u="sng" dirty="0">
                <a:latin typeface="Constantia" panose="02030602050306030303" pitchFamily="18" charset="0"/>
              </a:rPr>
              <a:t>Widescreen</a:t>
            </a:r>
            <a:r>
              <a:rPr lang="en-US" i="1" dirty="0">
                <a:latin typeface="Constantia" panose="02030602050306030303" pitchFamily="18" charset="0"/>
              </a:rPr>
              <a:t>)</a:t>
            </a:r>
          </a:p>
          <a:p>
            <a:pPr>
              <a:defRPr/>
            </a:pPr>
            <a:endParaRPr lang="en-US" b="1" dirty="0">
              <a:latin typeface="Constantia" panose="02030602050306030303" pitchFamily="18" charset="0"/>
            </a:endParaRPr>
          </a:p>
          <a:p>
            <a:pPr>
              <a:defRPr/>
            </a:pPr>
            <a:endParaRPr lang="en-US" b="1" dirty="0">
              <a:latin typeface="Constantia" panose="02030602050306030303" pitchFamily="18" charset="0"/>
            </a:endParaRPr>
          </a:p>
          <a:p>
            <a:pPr>
              <a:defRPr/>
            </a:pPr>
            <a:endParaRPr lang="en-US" b="1" dirty="0">
              <a:latin typeface="Constantia" panose="02030602050306030303" pitchFamily="18" charset="0"/>
            </a:endParaRPr>
          </a:p>
          <a:p>
            <a:pPr>
              <a:defRPr/>
            </a:pPr>
            <a:r>
              <a:rPr lang="en-US" dirty="0">
                <a:latin typeface="Constantia" panose="02030602050306030303" pitchFamily="18" charset="0"/>
              </a:rPr>
              <a:t>The Wines of Illyria is the name of the distributor/sponsor we are using for wine acquisition.  Illyria was the name of an ancient region on the Western Balkan Peninsula (today known as Croatia, Bosnia and Herzegovina).</a:t>
            </a:r>
          </a:p>
          <a:p>
            <a:pPr>
              <a:defRPr/>
            </a:pPr>
            <a:endParaRPr lang="en-US" dirty="0">
              <a:latin typeface="Constantia" panose="02030602050306030303" pitchFamily="18" charset="0"/>
            </a:endParaRPr>
          </a:p>
          <a:p>
            <a:pPr>
              <a:defRPr/>
            </a:pPr>
            <a:r>
              <a:rPr lang="en-US" dirty="0">
                <a:latin typeface="Constantia" panose="02030602050306030303" pitchFamily="18" charset="0"/>
              </a:rPr>
              <a:t>The NTP is offering two regional options for wine evaluation:</a:t>
            </a:r>
          </a:p>
          <a:p>
            <a:pPr marL="171450" indent="-171450">
              <a:buFont typeface="Arial" panose="020B0604020202020204" pitchFamily="34" charset="0"/>
              <a:buChar char="•"/>
              <a:defRPr/>
            </a:pPr>
            <a:r>
              <a:rPr lang="en-US" dirty="0">
                <a:latin typeface="Constantia" panose="02030602050306030303" pitchFamily="18" charset="0"/>
              </a:rPr>
              <a:t>Croatia</a:t>
            </a:r>
          </a:p>
          <a:p>
            <a:pPr marL="171450" indent="-171450">
              <a:buFont typeface="Arial" panose="020B0604020202020204" pitchFamily="34" charset="0"/>
              <a:buChar char="•"/>
              <a:defRPr/>
            </a:pPr>
            <a:r>
              <a:rPr lang="en-US" dirty="0">
                <a:latin typeface="Constantia" panose="02030602050306030303" pitchFamily="18" charset="0"/>
              </a:rPr>
              <a:t>Bosnia-Herzegovina</a:t>
            </a:r>
          </a:p>
          <a:p>
            <a:pPr marL="171450" indent="-171450">
              <a:buFont typeface="Arial" panose="020B0604020202020204" pitchFamily="34" charset="0"/>
              <a:buChar char="•"/>
              <a:defRPr/>
            </a:pPr>
            <a:endParaRPr lang="en-US" dirty="0">
              <a:latin typeface="Constantia" panose="02030602050306030303" pitchFamily="18" charset="0"/>
            </a:endParaRPr>
          </a:p>
          <a:p>
            <a:pPr marL="171450" indent="-171450">
              <a:buFont typeface="Arial" panose="020B0604020202020204" pitchFamily="34" charset="0"/>
              <a:buChar char="•"/>
              <a:defRPr/>
            </a:pPr>
            <a:endParaRPr lang="en-US" dirty="0">
              <a:latin typeface="Constantia" panose="02030602050306030303" pitchFamily="18" charset="0"/>
            </a:endParaRPr>
          </a:p>
          <a:p>
            <a:pPr>
              <a:buFont typeface="Arial" panose="020B0604020202020204" pitchFamily="34" charset="0"/>
              <a:buNone/>
              <a:defRPr/>
            </a:pPr>
            <a:r>
              <a:rPr lang="en-US" dirty="0">
                <a:latin typeface="Constantia" panose="02030602050306030303" pitchFamily="18" charset="0"/>
              </a:rPr>
              <a:t>Your chapter has the choice on how to conduct your NTP experience.  You can choose to evaluate either Croatia, Bosnia-Herzegovina or both!</a:t>
            </a:r>
          </a:p>
          <a:p>
            <a:pPr>
              <a:buFont typeface="Arial" panose="020B0604020202020204" pitchFamily="34" charset="0"/>
              <a:buNone/>
              <a:defRPr/>
            </a:pPr>
            <a:endParaRPr lang="en-US" dirty="0">
              <a:latin typeface="Constantia" panose="02030602050306030303" pitchFamily="18" charset="0"/>
            </a:endParaRPr>
          </a:p>
          <a:p>
            <a:pPr>
              <a:buFont typeface="Arial" panose="020B0604020202020204" pitchFamily="34" charset="0"/>
              <a:buNone/>
              <a:defRPr/>
            </a:pPr>
            <a:r>
              <a:rPr lang="en-US" dirty="0">
                <a:latin typeface="Constantia" panose="02030602050306030303" pitchFamily="18" charset="0"/>
              </a:rPr>
              <a:t>This PowerPoint is customizable by selecting the slides you want to use in the order you choose.  </a:t>
            </a:r>
          </a:p>
          <a:p>
            <a:pPr>
              <a:buFont typeface="Arial" panose="020B0604020202020204" pitchFamily="34" charset="0"/>
              <a:buNone/>
              <a:defRPr/>
            </a:pPr>
            <a:endParaRPr lang="en-US" dirty="0">
              <a:latin typeface="Constantia" panose="02030602050306030303" pitchFamily="18" charset="0"/>
            </a:endParaRPr>
          </a:p>
          <a:p>
            <a:pPr>
              <a:buFont typeface="Arial" panose="020B0604020202020204" pitchFamily="34" charset="0"/>
              <a:buNone/>
              <a:defRPr/>
            </a:pPr>
            <a:r>
              <a:rPr lang="en-US" dirty="0">
                <a:latin typeface="Constantia" panose="02030602050306030303" pitchFamily="18" charset="0"/>
              </a:rPr>
              <a:t>You may choose to evaluate </a:t>
            </a:r>
            <a:r>
              <a:rPr lang="en-US" b="1" dirty="0">
                <a:latin typeface="Constantia" panose="02030602050306030303" pitchFamily="18" charset="0"/>
              </a:rPr>
              <a:t>both </a:t>
            </a:r>
            <a:r>
              <a:rPr lang="en-US" dirty="0">
                <a:latin typeface="Constantia" panose="02030602050306030303" pitchFamily="18" charset="0"/>
              </a:rPr>
              <a:t>regions or mix it up, depending on the wines you’ve chosen.  It is YOUR choice on how to proceed.  </a:t>
            </a:r>
          </a:p>
          <a:p>
            <a:pPr>
              <a:defRPr/>
            </a:pPr>
            <a:endParaRPr lang="en-US" dirty="0">
              <a:latin typeface="Constantia" panose="02030602050306030303" pitchFamily="18" charset="0"/>
            </a:endParaRPr>
          </a:p>
          <a:p>
            <a:pPr>
              <a:defRPr/>
            </a:pPr>
            <a:endParaRPr lang="en-US" dirty="0"/>
          </a:p>
        </p:txBody>
      </p:sp>
      <p:sp>
        <p:nvSpPr>
          <p:cNvPr id="6148" name="Slide Number Placeholder 3">
            <a:extLst>
              <a:ext uri="{FF2B5EF4-FFF2-40B4-BE49-F238E27FC236}">
                <a16:creationId xmlns:a16="http://schemas.microsoft.com/office/drawing/2014/main" id="{D16A2E03-1943-4CE8-8709-BDC314EB6E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5C88D414-1FEC-4189-9F20-6BD22622286E}"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4648108-E707-447F-A315-E8666A1589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17BC04A-CB8E-4FF3-83E0-E9B71F6BEFC6}"/>
              </a:ext>
            </a:extLst>
          </p:cNvPr>
          <p:cNvSpPr>
            <a:spLocks noGrp="1"/>
          </p:cNvSpPr>
          <p:nvPr>
            <p:ph type="body" idx="1"/>
          </p:nvPr>
        </p:nvSpPr>
        <p:spPr/>
        <p:txBody>
          <a:bodyPr/>
          <a:lstStyle/>
          <a:p>
            <a:pPr eaLnBrk="1" hangingPunct="1">
              <a:buFont typeface="Arial" panose="020B0604020202020204" pitchFamily="34" charset="0"/>
              <a:buNone/>
              <a:defRPr/>
            </a:pPr>
            <a:r>
              <a:rPr lang="en-US" altLang="en-US" b="1" u="sng" dirty="0">
                <a:solidFill>
                  <a:srgbClr val="1B1B1B"/>
                </a:solidFill>
                <a:latin typeface="Constantia" panose="02030602050306030303" pitchFamily="18" charset="0"/>
              </a:rPr>
              <a:t>Coastal</a:t>
            </a:r>
          </a:p>
          <a:p>
            <a:pPr marL="171450" indent="-171450" eaLnBrk="1" hangingPunct="1">
              <a:buFont typeface="Arial" panose="020B0604020202020204" pitchFamily="34" charset="0"/>
              <a:buChar char="•"/>
              <a:defRPr/>
            </a:pPr>
            <a:r>
              <a:rPr lang="en-US" altLang="en-US" b="1" dirty="0">
                <a:solidFill>
                  <a:srgbClr val="1B1B1B"/>
                </a:solidFill>
                <a:latin typeface="Constantia" panose="02030602050306030303" pitchFamily="18" charset="0"/>
              </a:rPr>
              <a:t>Istrian &amp; </a:t>
            </a:r>
            <a:r>
              <a:rPr lang="en-US" altLang="en-US" b="1" dirty="0" err="1">
                <a:solidFill>
                  <a:srgbClr val="1B1B1B"/>
                </a:solidFill>
                <a:latin typeface="Constantia" panose="02030602050306030303" pitchFamily="18" charset="0"/>
              </a:rPr>
              <a:t>Kvarner</a:t>
            </a:r>
            <a:r>
              <a:rPr lang="en-US" altLang="en-US" b="1" dirty="0">
                <a:solidFill>
                  <a:srgbClr val="1B1B1B"/>
                </a:solidFill>
                <a:latin typeface="Constantia" panose="02030602050306030303" pitchFamily="18" charset="0"/>
              </a:rPr>
              <a:t>: </a:t>
            </a:r>
          </a:p>
          <a:p>
            <a:pPr marL="628650" lvl="1" indent="-171450" eaLnBrk="1" hangingPunct="1">
              <a:buFont typeface="Arial" panose="020B0604020202020204" pitchFamily="34" charset="0"/>
              <a:buChar char="•"/>
              <a:defRPr/>
            </a:pPr>
            <a:r>
              <a:rPr lang="en-US" altLang="en-US" b="1" dirty="0">
                <a:solidFill>
                  <a:srgbClr val="1B1B1B"/>
                </a:solidFill>
                <a:latin typeface="Constantia" panose="02030602050306030303" pitchFamily="18" charset="0"/>
              </a:rPr>
              <a:t>Climate: </a:t>
            </a:r>
            <a:r>
              <a:rPr lang="en-US" altLang="en-US" dirty="0">
                <a:solidFill>
                  <a:srgbClr val="1B1B1B"/>
                </a:solidFill>
                <a:latin typeface="Constantia" panose="02030602050306030303" pitchFamily="18" charset="0"/>
              </a:rPr>
              <a:t>warmth of Med., meets cold of Alps - cooler climate = longer growing season, </a:t>
            </a:r>
            <a:r>
              <a:rPr lang="en-US" altLang="en-US" b="1" dirty="0">
                <a:solidFill>
                  <a:srgbClr val="1B1B1B"/>
                </a:solidFill>
                <a:latin typeface="+mj-lt"/>
              </a:rPr>
              <a:t>Geology: </a:t>
            </a:r>
            <a:r>
              <a:rPr lang="en-US" altLang="en-US" dirty="0">
                <a:solidFill>
                  <a:srgbClr val="1B1B1B"/>
                </a:solidFill>
                <a:latin typeface="Constantia" panose="02030602050306030303" pitchFamily="18" charset="0"/>
              </a:rPr>
              <a:t>Karst on hillsides</a:t>
            </a:r>
          </a:p>
          <a:p>
            <a:pPr marL="1085850" lvl="2" indent="-171450" eaLnBrk="1" hangingPunct="1">
              <a:buFont typeface="Arial" panose="020B0604020202020204" pitchFamily="34" charset="0"/>
              <a:buChar char="•"/>
              <a:defRPr/>
            </a:pPr>
            <a:r>
              <a:rPr lang="en-US" altLang="en-US" dirty="0">
                <a:solidFill>
                  <a:srgbClr val="1B1B1B"/>
                </a:solidFill>
                <a:latin typeface="Constantia" panose="02030602050306030303" pitchFamily="18" charset="0"/>
              </a:rPr>
              <a:t>Soil divided into:</a:t>
            </a:r>
          </a:p>
          <a:p>
            <a:pPr marL="1543050" lvl="3" indent="-171450" eaLnBrk="1" hangingPunct="1">
              <a:buFont typeface="Arial" panose="020B0604020202020204" pitchFamily="34" charset="0"/>
              <a:buChar char="•"/>
              <a:defRPr/>
            </a:pPr>
            <a:r>
              <a:rPr lang="en-US" altLang="en-US" dirty="0">
                <a:solidFill>
                  <a:srgbClr val="1B1B1B"/>
                </a:solidFill>
                <a:latin typeface="Constantia" panose="02030602050306030303" pitchFamily="18" charset="0"/>
              </a:rPr>
              <a:t>Red Istria, is rich in iron oxides making it red soil is located closest to the sea</a:t>
            </a:r>
          </a:p>
          <a:p>
            <a:pPr marL="1543050" lvl="3" indent="-171450" eaLnBrk="1" hangingPunct="1">
              <a:buFont typeface="Arial" panose="020B0604020202020204" pitchFamily="34" charset="0"/>
              <a:buChar char="•"/>
              <a:defRPr/>
            </a:pPr>
            <a:r>
              <a:rPr lang="en-US" altLang="en-US" dirty="0">
                <a:solidFill>
                  <a:srgbClr val="1B1B1B"/>
                </a:solidFill>
                <a:latin typeface="Constantia" panose="02030602050306030303" pitchFamily="18" charset="0"/>
              </a:rPr>
              <a:t>Grey Istria, sedimentary rock and grey clay located in the central peninsula</a:t>
            </a:r>
          </a:p>
          <a:p>
            <a:pPr marL="1543050" lvl="3" indent="-171450" eaLnBrk="1" hangingPunct="1">
              <a:buFont typeface="Arial" panose="020B0604020202020204" pitchFamily="34" charset="0"/>
              <a:buChar char="•"/>
              <a:defRPr/>
            </a:pPr>
            <a:r>
              <a:rPr lang="en-US" altLang="en-US" dirty="0">
                <a:solidFill>
                  <a:srgbClr val="1B1B1B"/>
                </a:solidFill>
                <a:latin typeface="Constantia" panose="02030602050306030303" pitchFamily="18" charset="0"/>
              </a:rPr>
              <a:t>White Istria,  rocky sedimentary with more limestone located at higher altitudes.</a:t>
            </a:r>
          </a:p>
          <a:p>
            <a:pPr marL="628650" lvl="1" indent="-171450" eaLnBrk="1" hangingPunct="1">
              <a:buFont typeface="Arial" panose="020B0604020202020204" pitchFamily="34" charset="0"/>
              <a:buChar char="•"/>
              <a:defRPr/>
            </a:pPr>
            <a:r>
              <a:rPr lang="en-US" altLang="en-US" dirty="0">
                <a:solidFill>
                  <a:srgbClr val="1B1B1B"/>
                </a:solidFill>
                <a:latin typeface="Constantia" panose="02030602050306030303" pitchFamily="18" charset="0"/>
              </a:rPr>
              <a:t>Grapes:  </a:t>
            </a:r>
            <a:r>
              <a:rPr lang="en-US" altLang="en-US" dirty="0" err="1">
                <a:solidFill>
                  <a:srgbClr val="1B1B1B"/>
                </a:solidFill>
                <a:latin typeface="Constantia" panose="02030602050306030303" pitchFamily="18" charset="0"/>
              </a:rPr>
              <a:t>Malvazija</a:t>
            </a:r>
            <a:r>
              <a:rPr lang="en-US" altLang="en-US" dirty="0">
                <a:solidFill>
                  <a:srgbClr val="1B1B1B"/>
                </a:solidFill>
                <a:latin typeface="Constantia" panose="02030602050306030303" pitchFamily="18" charset="0"/>
              </a:rPr>
              <a:t> (white) and Teran (red) – </a:t>
            </a:r>
          </a:p>
          <a:p>
            <a:pPr marL="1085850" lvl="2" indent="-171450" eaLnBrk="1" hangingPunct="1">
              <a:buFont typeface="Arial" panose="020B0604020202020204" pitchFamily="34" charset="0"/>
              <a:buChar char="•"/>
              <a:defRPr/>
            </a:pPr>
            <a:r>
              <a:rPr lang="en-US" altLang="en-US" dirty="0">
                <a:solidFill>
                  <a:srgbClr val="1B1B1B"/>
                </a:solidFill>
                <a:latin typeface="Constantia" panose="02030602050306030303" pitchFamily="18" charset="0"/>
              </a:rPr>
              <a:t>focus on dry fruity white – similar to Italian wines</a:t>
            </a:r>
          </a:p>
          <a:p>
            <a:pPr eaLnBrk="1" fontAlgn="auto" hangingPunct="1">
              <a:spcBef>
                <a:spcPts val="0"/>
              </a:spcBef>
              <a:spcAft>
                <a:spcPts val="0"/>
              </a:spcAft>
              <a:defRPr/>
            </a:pPr>
            <a:endParaRPr lang="en-US" dirty="0">
              <a:latin typeface="Constantia" panose="02030602050306030303" pitchFamily="18" charset="0"/>
            </a:endParaRPr>
          </a:p>
        </p:txBody>
      </p:sp>
      <p:sp>
        <p:nvSpPr>
          <p:cNvPr id="24580" name="Slide Number Placeholder 3">
            <a:extLst>
              <a:ext uri="{FF2B5EF4-FFF2-40B4-BE49-F238E27FC236}">
                <a16:creationId xmlns:a16="http://schemas.microsoft.com/office/drawing/2014/main" id="{007EE11F-C268-4289-8FED-08364C9F7E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DAF2894-F02B-4BD7-ABCD-02832DE15FD1}"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545D97F-82A3-40E6-BA5A-1C32C4EC6C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37A362D-68C7-439B-9A56-3A74537AF516}"/>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buFont typeface="Arial" panose="020B0604020202020204" pitchFamily="34" charset="0"/>
              <a:buNone/>
              <a:defRPr/>
            </a:pPr>
            <a:r>
              <a:rPr lang="en-US" altLang="en-US" b="1" dirty="0">
                <a:solidFill>
                  <a:srgbClr val="1B1B1B"/>
                </a:solidFill>
                <a:latin typeface="Constantia" panose="02030602050306030303" pitchFamily="18" charset="0"/>
              </a:rPr>
              <a:t>Dalmatian coast: </a:t>
            </a:r>
            <a:r>
              <a:rPr lang="en-US" altLang="en-US" dirty="0">
                <a:solidFill>
                  <a:srgbClr val="1B1B1B"/>
                </a:solidFill>
                <a:latin typeface="Constantia" panose="02030602050306030303" pitchFamily="18" charset="0"/>
              </a:rPr>
              <a:t>contains hundreds of islands</a:t>
            </a:r>
          </a:p>
          <a:p>
            <a:pPr eaLnBrk="1" hangingPunct="1">
              <a:buFont typeface="Arial" panose="020B0604020202020204" pitchFamily="34" charset="0"/>
              <a:buNone/>
              <a:defRPr/>
            </a:pPr>
            <a:endParaRPr lang="en-US" altLang="en-US" dirty="0">
              <a:solidFill>
                <a:srgbClr val="1B1B1B"/>
              </a:solidFill>
              <a:latin typeface="Constantia" panose="02030602050306030303" pitchFamily="18" charset="0"/>
            </a:endParaRPr>
          </a:p>
          <a:p>
            <a:pPr marL="171450" indent="-171450" eaLnBrk="1" hangingPunct="1">
              <a:buFont typeface="Arial" panose="020B0604020202020204" pitchFamily="34" charset="0"/>
              <a:buChar char="•"/>
              <a:defRPr/>
            </a:pPr>
            <a:r>
              <a:rPr lang="en-US" altLang="en-US" b="1" dirty="0">
                <a:solidFill>
                  <a:srgbClr val="1B1B1B"/>
                </a:solidFill>
                <a:latin typeface="Constantia" panose="02030602050306030303" pitchFamily="18" charset="0"/>
              </a:rPr>
              <a:t>Climate:  </a:t>
            </a:r>
            <a:r>
              <a:rPr lang="en-US" altLang="en-US" dirty="0">
                <a:solidFill>
                  <a:srgbClr val="1B1B1B"/>
                </a:solidFill>
                <a:latin typeface="Constantia" panose="02030602050306030303" pitchFamily="18" charset="0"/>
              </a:rPr>
              <a:t>Hot and dry Mediterranean lots of microclimates</a:t>
            </a:r>
          </a:p>
          <a:p>
            <a:pPr marL="171450" indent="-171450" eaLnBrk="1" hangingPunct="1">
              <a:buFont typeface="Arial" panose="020B0604020202020204" pitchFamily="34" charset="0"/>
              <a:buChar char="•"/>
              <a:defRPr/>
            </a:pPr>
            <a:r>
              <a:rPr lang="en-US" altLang="en-US" b="1" dirty="0">
                <a:solidFill>
                  <a:srgbClr val="1B1B1B"/>
                </a:solidFill>
                <a:latin typeface="Constantia" panose="02030602050306030303" pitchFamily="18" charset="0"/>
              </a:rPr>
              <a:t>Soil: </a:t>
            </a:r>
            <a:r>
              <a:rPr lang="en-US" altLang="en-US" dirty="0">
                <a:solidFill>
                  <a:srgbClr val="1B1B1B"/>
                </a:solidFill>
                <a:latin typeface="Constantia" panose="02030602050306030303" pitchFamily="18" charset="0"/>
              </a:rPr>
              <a:t>rocky karst (limestone), steep and harsh, well drained</a:t>
            </a:r>
          </a:p>
          <a:p>
            <a:pPr marL="171450" indent="-171450" eaLnBrk="1" hangingPunct="1">
              <a:buFont typeface="Arial" panose="020B0604020202020204" pitchFamily="34" charset="0"/>
              <a:buChar char="•"/>
              <a:defRPr/>
            </a:pPr>
            <a:r>
              <a:rPr lang="en-US" altLang="en-US" b="1" dirty="0">
                <a:solidFill>
                  <a:srgbClr val="1B1B1B"/>
                </a:solidFill>
                <a:latin typeface="Constantia" panose="02030602050306030303" pitchFamily="18" charset="0"/>
              </a:rPr>
              <a:t>Grapes: </a:t>
            </a:r>
            <a:r>
              <a:rPr lang="en-US" altLang="en-US" dirty="0" err="1">
                <a:solidFill>
                  <a:srgbClr val="1B1B1B"/>
                </a:solidFill>
                <a:latin typeface="Constantia" panose="02030602050306030303" pitchFamily="18" charset="0"/>
              </a:rPr>
              <a:t>Po</a:t>
            </a:r>
            <a:r>
              <a:rPr lang="en-US" altLang="en-US" dirty="0" err="1">
                <a:solidFill>
                  <a:srgbClr val="1B1B1B"/>
                </a:solidFill>
                <a:latin typeface="Calibri" panose="020F0502020204030204" pitchFamily="34" charset="0"/>
                <a:cs typeface="Calibri" panose="020F0502020204030204" pitchFamily="34" charset="0"/>
              </a:rPr>
              <a:t>š</a:t>
            </a:r>
            <a:r>
              <a:rPr lang="en-US" altLang="en-US" dirty="0" err="1">
                <a:solidFill>
                  <a:srgbClr val="1B1B1B"/>
                </a:solidFill>
                <a:latin typeface="Constantia" panose="02030602050306030303" pitchFamily="18" charset="0"/>
              </a:rPr>
              <a:t>ip</a:t>
            </a:r>
            <a:r>
              <a:rPr lang="en-US" altLang="en-US" dirty="0">
                <a:solidFill>
                  <a:srgbClr val="1B1B1B"/>
                </a:solidFill>
                <a:latin typeface="Constantia" panose="02030602050306030303" pitchFamily="18" charset="0"/>
              </a:rPr>
              <a:t> (white) and </a:t>
            </a:r>
            <a:r>
              <a:rPr lang="en-US" altLang="en-US" dirty="0" err="1">
                <a:solidFill>
                  <a:srgbClr val="1B1B1B"/>
                </a:solidFill>
                <a:latin typeface="Constantia" panose="02030602050306030303" pitchFamily="18" charset="0"/>
              </a:rPr>
              <a:t>Plavac</a:t>
            </a:r>
            <a:r>
              <a:rPr lang="en-US" altLang="en-US" dirty="0">
                <a:solidFill>
                  <a:srgbClr val="1B1B1B"/>
                </a:solidFill>
                <a:latin typeface="Constantia" panose="02030602050306030303" pitchFamily="18" charset="0"/>
              </a:rPr>
              <a:t> Mali (red)</a:t>
            </a:r>
          </a:p>
          <a:p>
            <a:pPr eaLnBrk="1" hangingPunct="1">
              <a:buFont typeface="Arial" panose="020B0604020202020204" pitchFamily="34" charset="0"/>
              <a:buNone/>
              <a:defRPr/>
            </a:pPr>
            <a:endParaRPr lang="en-US" altLang="en-US" dirty="0">
              <a:solidFill>
                <a:srgbClr val="1B1B1B"/>
              </a:solidFill>
              <a:latin typeface="Constantia" panose="02030602050306030303" pitchFamily="18" charset="0"/>
            </a:endParaRPr>
          </a:p>
          <a:p>
            <a:pPr eaLnBrk="1" hangingPunct="1">
              <a:buFont typeface="Arial" panose="020B0604020202020204" pitchFamily="34" charset="0"/>
              <a:buNone/>
              <a:defRPr/>
            </a:pPr>
            <a:r>
              <a:rPr lang="en-US" altLang="en-US" dirty="0">
                <a:solidFill>
                  <a:srgbClr val="1B1B1B"/>
                </a:solidFill>
                <a:latin typeface="Constantia" panose="02030602050306030303" pitchFamily="18" charset="0"/>
              </a:rPr>
              <a:t>Interestingly, the majority of Croatia’s red wine is produced along the coast</a:t>
            </a:r>
          </a:p>
          <a:p>
            <a:pPr eaLnBrk="1" hangingPunct="1">
              <a:spcBef>
                <a:spcPct val="0"/>
              </a:spcBef>
              <a:defRPr/>
            </a:pPr>
            <a:endParaRPr lang="en-US" altLang="en-US" dirty="0">
              <a:latin typeface="Constantia" panose="02030602050306030303" pitchFamily="18" charset="0"/>
            </a:endParaRPr>
          </a:p>
          <a:p>
            <a:pPr eaLnBrk="1" hangingPunct="1">
              <a:spcBef>
                <a:spcPct val="0"/>
              </a:spcBef>
              <a:defRPr/>
            </a:pPr>
            <a:r>
              <a:rPr lang="en-US" altLang="en-US" dirty="0">
                <a:latin typeface="Constantia" panose="02030602050306030303" pitchFamily="18" charset="0"/>
              </a:rPr>
              <a:t>All of our Croatian wines for evaluation/tasting come from this region.</a:t>
            </a:r>
          </a:p>
        </p:txBody>
      </p:sp>
      <p:sp>
        <p:nvSpPr>
          <p:cNvPr id="26628" name="Slide Number Placeholder 3">
            <a:extLst>
              <a:ext uri="{FF2B5EF4-FFF2-40B4-BE49-F238E27FC236}">
                <a16:creationId xmlns:a16="http://schemas.microsoft.com/office/drawing/2014/main" id="{657CC891-D284-467A-A666-844645659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AEF64537-3724-444C-BC29-29FC0F47A66F}"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44DC873-7A13-49B1-B76B-D4ADC29A5A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8C2674-BD0A-4869-A890-19506AEC0C76}"/>
              </a:ext>
            </a:extLst>
          </p:cNvPr>
          <p:cNvSpPr>
            <a:spLocks noGrp="1"/>
          </p:cNvSpPr>
          <p:nvPr>
            <p:ph type="body" idx="1"/>
          </p:nvPr>
        </p:nvSpPr>
        <p:spPr/>
        <p:txBody>
          <a:bodyPr/>
          <a:lstStyle/>
          <a:p>
            <a:pPr eaLnBrk="1" fontAlgn="auto" hangingPunct="1">
              <a:spcBef>
                <a:spcPts val="0"/>
              </a:spcBef>
              <a:spcAft>
                <a:spcPts val="0"/>
              </a:spcAft>
              <a:defRPr/>
            </a:pPr>
            <a:r>
              <a:rPr lang="en-US" b="1" dirty="0">
                <a:solidFill>
                  <a:srgbClr val="202122"/>
                </a:solidFill>
                <a:latin typeface="+mj-lt"/>
              </a:rPr>
              <a:t>The Croatian Uplands Region </a:t>
            </a:r>
            <a:r>
              <a:rPr lang="en-US" dirty="0">
                <a:solidFill>
                  <a:srgbClr val="202122"/>
                </a:solidFill>
                <a:latin typeface="+mj-lt"/>
              </a:rPr>
              <a:t>is the coldest wine growing region in Croatia.  It surrounds the capital city of Zagreb.  The topography is surrounded by rolling hills and small family-owned wineries.  Native and international grapes are grown here, the cool climate intensifying the aromas and giving high acidity to the wines.  The hills allow full sun exposure and the winds aid in ripening the grapes and prolong the growing season.</a:t>
            </a:r>
          </a:p>
          <a:p>
            <a:pPr eaLnBrk="1" fontAlgn="auto" hangingPunct="1">
              <a:spcBef>
                <a:spcPts val="0"/>
              </a:spcBef>
              <a:spcAft>
                <a:spcPts val="0"/>
              </a:spcAft>
              <a:defRPr/>
            </a:pPr>
            <a:endParaRPr lang="en-US" dirty="0">
              <a:solidFill>
                <a:srgbClr val="202122"/>
              </a:solidFill>
              <a:latin typeface="+mj-lt"/>
            </a:endParaRPr>
          </a:p>
          <a:p>
            <a:pPr eaLnBrk="1" fontAlgn="auto" hangingPunct="1">
              <a:spcBef>
                <a:spcPts val="0"/>
              </a:spcBef>
              <a:spcAft>
                <a:spcPts val="0"/>
              </a:spcAft>
              <a:defRPr/>
            </a:pPr>
            <a:r>
              <a:rPr lang="en-US" b="1" dirty="0">
                <a:solidFill>
                  <a:srgbClr val="202122"/>
                </a:solidFill>
                <a:latin typeface="+mj-lt"/>
              </a:rPr>
              <a:t>White:  </a:t>
            </a:r>
          </a:p>
          <a:p>
            <a:pPr marL="171450" indent="-171450" eaLnBrk="1" fontAlgn="auto" hangingPunct="1">
              <a:spcBef>
                <a:spcPts val="0"/>
              </a:spcBef>
              <a:spcAft>
                <a:spcPts val="0"/>
              </a:spcAft>
              <a:buFont typeface="Arial" panose="020B0604020202020204" pitchFamily="34" charset="0"/>
              <a:buChar char="•"/>
              <a:defRPr/>
            </a:pPr>
            <a:r>
              <a:rPr lang="en-US" i="1" dirty="0" err="1">
                <a:solidFill>
                  <a:srgbClr val="202122"/>
                </a:solidFill>
                <a:latin typeface="+mj-lt"/>
              </a:rPr>
              <a:t>Pu</a:t>
            </a:r>
            <a:r>
              <a:rPr lang="en-US" i="1" dirty="0" err="1">
                <a:solidFill>
                  <a:srgbClr val="202122"/>
                </a:solidFill>
                <a:latin typeface="+mj-lt"/>
                <a:cs typeface="Calibri" panose="020F0502020204030204" pitchFamily="34" charset="0"/>
              </a:rPr>
              <a:t>šipel</a:t>
            </a:r>
            <a:r>
              <a:rPr lang="en-US" i="1" dirty="0">
                <a:solidFill>
                  <a:srgbClr val="202122"/>
                </a:solidFill>
                <a:latin typeface="+mj-lt"/>
                <a:cs typeface="Calibri" panose="020F0502020204030204" pitchFamily="34" charset="0"/>
              </a:rPr>
              <a:t> </a:t>
            </a:r>
            <a:r>
              <a:rPr lang="en-US" dirty="0">
                <a:solidFill>
                  <a:srgbClr val="202122"/>
                </a:solidFill>
                <a:latin typeface="+mj-lt"/>
                <a:cs typeface="Calibri" panose="020F0502020204030204" pitchFamily="34" charset="0"/>
              </a:rPr>
              <a:t>(Furmint) is made in dry and noble rot sweet styles</a:t>
            </a:r>
          </a:p>
          <a:p>
            <a:pPr marL="171450" indent="-171450" eaLnBrk="1" fontAlgn="auto" hangingPunct="1">
              <a:spcBef>
                <a:spcPts val="0"/>
              </a:spcBef>
              <a:spcAft>
                <a:spcPts val="0"/>
              </a:spcAft>
              <a:buFont typeface="Arial" panose="020B0604020202020204" pitchFamily="34" charset="0"/>
              <a:buChar char="•"/>
              <a:defRPr/>
            </a:pPr>
            <a:r>
              <a:rPr lang="en-US" i="1" dirty="0">
                <a:solidFill>
                  <a:srgbClr val="202122"/>
                </a:solidFill>
                <a:latin typeface="Calibri" panose="020F0502020204030204" pitchFamily="34" charset="0"/>
                <a:cs typeface="Calibri" panose="020F0502020204030204" pitchFamily="34" charset="0"/>
              </a:rPr>
              <a:t>Škrlet </a:t>
            </a:r>
            <a:r>
              <a:rPr lang="en-US" dirty="0">
                <a:solidFill>
                  <a:srgbClr val="202122"/>
                </a:solidFill>
                <a:latin typeface="Calibri" panose="020F0502020204030204" pitchFamily="34" charset="0"/>
                <a:cs typeface="Calibri" panose="020F0502020204030204" pitchFamily="34" charset="0"/>
              </a:rPr>
              <a:t>is made in the east of region and is similar to </a:t>
            </a:r>
            <a:r>
              <a:rPr lang="en-US" dirty="0" err="1">
                <a:solidFill>
                  <a:srgbClr val="202122"/>
                </a:solidFill>
                <a:latin typeface="Calibri" panose="020F0502020204030204" pitchFamily="34" charset="0"/>
                <a:cs typeface="Calibri" panose="020F0502020204030204" pitchFamily="34" charset="0"/>
              </a:rPr>
              <a:t>Grüner</a:t>
            </a:r>
            <a:r>
              <a:rPr lang="en-US" dirty="0">
                <a:solidFill>
                  <a:srgbClr val="202122"/>
                </a:solidFill>
                <a:latin typeface="Calibri" panose="020F0502020204030204" pitchFamily="34" charset="0"/>
                <a:cs typeface="Calibri" panose="020F0502020204030204" pitchFamily="34" charset="0"/>
              </a:rPr>
              <a:t> Veltliner</a:t>
            </a:r>
          </a:p>
          <a:p>
            <a:pPr marL="171450" indent="-171450" eaLnBrk="1" fontAlgn="auto" hangingPunct="1">
              <a:spcBef>
                <a:spcPts val="0"/>
              </a:spcBef>
              <a:spcAft>
                <a:spcPts val="0"/>
              </a:spcAft>
              <a:buFont typeface="Arial" panose="020B0604020202020204" pitchFamily="34" charset="0"/>
              <a:buChar char="•"/>
              <a:defRPr/>
            </a:pPr>
            <a:r>
              <a:rPr lang="en-US" i="1" dirty="0" err="1">
                <a:solidFill>
                  <a:srgbClr val="202122"/>
                </a:solidFill>
                <a:latin typeface="Calibri" panose="020F0502020204030204" pitchFamily="34" charset="0"/>
                <a:cs typeface="Calibri" panose="020F0502020204030204" pitchFamily="34" charset="0"/>
              </a:rPr>
              <a:t>Rizling</a:t>
            </a:r>
            <a:r>
              <a:rPr lang="en-US" i="1" dirty="0">
                <a:solidFill>
                  <a:srgbClr val="202122"/>
                </a:solidFill>
                <a:latin typeface="Calibri" panose="020F0502020204030204" pitchFamily="34" charset="0"/>
                <a:cs typeface="Calibri" panose="020F0502020204030204" pitchFamily="34" charset="0"/>
              </a:rPr>
              <a:t> </a:t>
            </a:r>
            <a:r>
              <a:rPr lang="en-US" i="1" dirty="0" err="1">
                <a:solidFill>
                  <a:srgbClr val="202122"/>
                </a:solidFill>
                <a:latin typeface="Calibri" panose="020F0502020204030204" pitchFamily="34" charset="0"/>
                <a:cs typeface="Calibri" panose="020F0502020204030204" pitchFamily="34" charset="0"/>
              </a:rPr>
              <a:t>Rajnski</a:t>
            </a:r>
            <a:r>
              <a:rPr lang="en-US" i="1" dirty="0">
                <a:solidFill>
                  <a:srgbClr val="202122"/>
                </a:solidFill>
                <a:latin typeface="Calibri" panose="020F0502020204030204" pitchFamily="34" charset="0"/>
                <a:cs typeface="Calibri" panose="020F0502020204030204" pitchFamily="34" charset="0"/>
              </a:rPr>
              <a:t> </a:t>
            </a:r>
            <a:r>
              <a:rPr lang="en-US" dirty="0">
                <a:solidFill>
                  <a:srgbClr val="202122"/>
                </a:solidFill>
                <a:latin typeface="Calibri" panose="020F0502020204030204" pitchFamily="34" charset="0"/>
                <a:cs typeface="Calibri" panose="020F0502020204030204" pitchFamily="34" charset="0"/>
              </a:rPr>
              <a:t>(Riesling), Pinot Blanc, Sauvignon Blanc, Chardonnay</a:t>
            </a:r>
          </a:p>
          <a:p>
            <a:pPr eaLnBrk="1" fontAlgn="auto" hangingPunct="1">
              <a:spcBef>
                <a:spcPts val="0"/>
              </a:spcBef>
              <a:spcAft>
                <a:spcPts val="0"/>
              </a:spcAft>
              <a:defRPr/>
            </a:pPr>
            <a:endParaRPr lang="en-US" dirty="0">
              <a:solidFill>
                <a:srgbClr val="202122"/>
              </a:solidFill>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n-US" b="1" dirty="0">
                <a:solidFill>
                  <a:srgbClr val="202122"/>
                </a:solidFill>
                <a:latin typeface="Calibri" panose="020F0502020204030204" pitchFamily="34" charset="0"/>
                <a:cs typeface="Calibri" panose="020F0502020204030204" pitchFamily="34" charset="0"/>
              </a:rPr>
              <a:t>Red:  </a:t>
            </a:r>
          </a:p>
          <a:p>
            <a:pPr marL="171450" indent="-171450" eaLnBrk="1" fontAlgn="auto" hangingPunct="1">
              <a:spcBef>
                <a:spcPts val="0"/>
              </a:spcBef>
              <a:spcAft>
                <a:spcPts val="0"/>
              </a:spcAft>
              <a:buFont typeface="Arial" panose="020B0604020202020204" pitchFamily="34" charset="0"/>
              <a:buChar char="•"/>
              <a:defRPr/>
            </a:pPr>
            <a:r>
              <a:rPr lang="en-US" i="1" dirty="0">
                <a:solidFill>
                  <a:srgbClr val="202122"/>
                </a:solidFill>
                <a:latin typeface="Calibri" panose="020F0502020204030204" pitchFamily="34" charset="0"/>
                <a:cs typeface="Calibri" panose="020F0502020204030204" pitchFamily="34" charset="0"/>
              </a:rPr>
              <a:t>Pinot Noir</a:t>
            </a:r>
          </a:p>
          <a:p>
            <a:pPr marL="171450" indent="-171450" eaLnBrk="1" fontAlgn="auto" hangingPunct="1">
              <a:spcBef>
                <a:spcPts val="0"/>
              </a:spcBef>
              <a:spcAft>
                <a:spcPts val="0"/>
              </a:spcAft>
              <a:buFont typeface="Arial" panose="020B0604020202020204" pitchFamily="34" charset="0"/>
              <a:buChar char="•"/>
              <a:defRPr/>
            </a:pPr>
            <a:r>
              <a:rPr lang="en-US" i="1" dirty="0" err="1">
                <a:solidFill>
                  <a:srgbClr val="202122"/>
                </a:solidFill>
                <a:latin typeface="Calibri" panose="020F0502020204030204" pitchFamily="34" charset="0"/>
                <a:cs typeface="Calibri" panose="020F0502020204030204" pitchFamily="34" charset="0"/>
              </a:rPr>
              <a:t>Purtugizec</a:t>
            </a:r>
            <a:r>
              <a:rPr lang="en-US" dirty="0">
                <a:solidFill>
                  <a:srgbClr val="202122"/>
                </a:solidFill>
                <a:latin typeface="Calibri" panose="020F0502020204030204" pitchFamily="34" charset="0"/>
                <a:cs typeface="Calibri" panose="020F0502020204030204" pitchFamily="34" charset="0"/>
              </a:rPr>
              <a:t> (</a:t>
            </a:r>
            <a:r>
              <a:rPr lang="en-US" dirty="0" err="1">
                <a:solidFill>
                  <a:srgbClr val="202122"/>
                </a:solidFill>
                <a:latin typeface="Calibri" panose="020F0502020204030204" pitchFamily="34" charset="0"/>
                <a:cs typeface="Calibri" panose="020F0502020204030204" pitchFamily="34" charset="0"/>
              </a:rPr>
              <a:t>Blauer</a:t>
            </a:r>
            <a:r>
              <a:rPr lang="en-US" dirty="0">
                <a:solidFill>
                  <a:srgbClr val="202122"/>
                </a:solidFill>
                <a:latin typeface="Calibri" panose="020F0502020204030204" pitchFamily="34" charset="0"/>
                <a:cs typeface="Calibri" panose="020F0502020204030204" pitchFamily="34" charset="0"/>
              </a:rPr>
              <a:t> </a:t>
            </a:r>
            <a:r>
              <a:rPr lang="en-US" dirty="0" err="1">
                <a:solidFill>
                  <a:srgbClr val="202122"/>
                </a:solidFill>
                <a:latin typeface="Calibri" panose="020F0502020204030204" pitchFamily="34" charset="0"/>
                <a:cs typeface="Calibri" panose="020F0502020204030204" pitchFamily="34" charset="0"/>
              </a:rPr>
              <a:t>Portugieser</a:t>
            </a:r>
            <a:r>
              <a:rPr lang="en-US" dirty="0">
                <a:solidFill>
                  <a:srgbClr val="202122"/>
                </a:solidFill>
                <a:latin typeface="Calibri" panose="020F0502020204030204" pitchFamily="34" charset="0"/>
                <a:cs typeface="Calibri" panose="020F0502020204030204" pitchFamily="34" charset="0"/>
              </a:rPr>
              <a:t>)</a:t>
            </a:r>
          </a:p>
          <a:p>
            <a:pPr eaLnBrk="1" fontAlgn="auto" hangingPunct="1">
              <a:spcBef>
                <a:spcPts val="0"/>
              </a:spcBef>
              <a:spcAft>
                <a:spcPts val="0"/>
              </a:spcAft>
              <a:defRPr/>
            </a:pPr>
            <a:endParaRPr lang="en-US" dirty="0">
              <a:solidFill>
                <a:srgbClr val="202122"/>
              </a:solidFill>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n-US" b="1" dirty="0">
                <a:solidFill>
                  <a:srgbClr val="202122"/>
                </a:solidFill>
                <a:latin typeface="Calibri" panose="020F0502020204030204" pitchFamily="34" charset="0"/>
                <a:cs typeface="Calibri" panose="020F0502020204030204" pitchFamily="34" charset="0"/>
              </a:rPr>
              <a:t>The Slavonia Region </a:t>
            </a:r>
            <a:r>
              <a:rPr lang="en-US" dirty="0">
                <a:solidFill>
                  <a:srgbClr val="202122"/>
                </a:solidFill>
                <a:latin typeface="Calibri" panose="020F0502020204030204" pitchFamily="34" charset="0"/>
                <a:cs typeface="Calibri" panose="020F0502020204030204" pitchFamily="34" charset="0"/>
              </a:rPr>
              <a:t>is an area of plains and golden wheat fields surrounded by three rivers (Danube, Drava and Sava).  </a:t>
            </a:r>
            <a:r>
              <a:rPr lang="en-US" dirty="0" err="1">
                <a:solidFill>
                  <a:srgbClr val="202122"/>
                </a:solidFill>
                <a:latin typeface="Calibri" panose="020F0502020204030204" pitchFamily="34" charset="0"/>
                <a:cs typeface="Calibri" panose="020F0502020204030204" pitchFamily="34" charset="0"/>
              </a:rPr>
              <a:t>Graševina</a:t>
            </a:r>
            <a:r>
              <a:rPr lang="en-US" dirty="0">
                <a:solidFill>
                  <a:srgbClr val="202122"/>
                </a:solidFill>
                <a:latin typeface="Calibri" panose="020F0502020204030204" pitchFamily="34" charset="0"/>
                <a:cs typeface="Calibri" panose="020F0502020204030204" pitchFamily="34" charset="0"/>
              </a:rPr>
              <a:t> is the main white grape here, with the best examples coming from the low hills in the </a:t>
            </a:r>
            <a:r>
              <a:rPr lang="en-US" dirty="0" err="1">
                <a:solidFill>
                  <a:srgbClr val="202122"/>
                </a:solidFill>
                <a:latin typeface="Calibri" panose="020F0502020204030204" pitchFamily="34" charset="0"/>
                <a:cs typeface="Calibri" panose="020F0502020204030204" pitchFamily="34" charset="0"/>
              </a:rPr>
              <a:t>Kutjevo</a:t>
            </a:r>
            <a:r>
              <a:rPr lang="en-US" dirty="0">
                <a:solidFill>
                  <a:srgbClr val="202122"/>
                </a:solidFill>
                <a:latin typeface="Calibri" panose="020F0502020204030204" pitchFamily="34" charset="0"/>
                <a:cs typeface="Calibri" panose="020F0502020204030204" pitchFamily="34" charset="0"/>
              </a:rPr>
              <a:t> appellation.  Along the eastern border of the Danube river </a:t>
            </a:r>
            <a:r>
              <a:rPr lang="en-US" dirty="0" err="1">
                <a:solidFill>
                  <a:srgbClr val="202122"/>
                </a:solidFill>
                <a:latin typeface="Calibri" panose="020F0502020204030204" pitchFamily="34" charset="0"/>
                <a:cs typeface="Calibri" panose="020F0502020204030204" pitchFamily="34" charset="0"/>
              </a:rPr>
              <a:t>Taminac</a:t>
            </a:r>
            <a:r>
              <a:rPr lang="en-US" dirty="0">
                <a:solidFill>
                  <a:srgbClr val="202122"/>
                </a:solidFill>
                <a:latin typeface="Calibri" panose="020F0502020204030204" pitchFamily="34" charset="0"/>
                <a:cs typeface="Calibri" panose="020F0502020204030204" pitchFamily="34" charset="0"/>
              </a:rPr>
              <a:t> (Gewürztraminer) is popular, along with </a:t>
            </a:r>
            <a:r>
              <a:rPr lang="en-US" dirty="0" err="1">
                <a:solidFill>
                  <a:srgbClr val="202122"/>
                </a:solidFill>
                <a:latin typeface="Calibri" panose="020F0502020204030204" pitchFamily="34" charset="0"/>
                <a:cs typeface="Calibri" panose="020F0502020204030204" pitchFamily="34" charset="0"/>
              </a:rPr>
              <a:t>Frankovka</a:t>
            </a:r>
            <a:r>
              <a:rPr lang="en-US" dirty="0">
                <a:solidFill>
                  <a:srgbClr val="202122"/>
                </a:solidFill>
                <a:latin typeface="Calibri" panose="020F0502020204030204" pitchFamily="34" charset="0"/>
                <a:cs typeface="Calibri" panose="020F0502020204030204" pitchFamily="34" charset="0"/>
              </a:rPr>
              <a:t> (</a:t>
            </a:r>
            <a:r>
              <a:rPr lang="en-US" dirty="0" err="1">
                <a:solidFill>
                  <a:srgbClr val="202122"/>
                </a:solidFill>
                <a:latin typeface="Calibri" panose="020F0502020204030204" pitchFamily="34" charset="0"/>
                <a:cs typeface="Calibri" panose="020F0502020204030204" pitchFamily="34" charset="0"/>
              </a:rPr>
              <a:t>Blaufränkisch</a:t>
            </a:r>
            <a:r>
              <a:rPr lang="en-US" dirty="0">
                <a:solidFill>
                  <a:srgbClr val="202122"/>
                </a:solidFill>
                <a:latin typeface="Calibri" panose="020F0502020204030204" pitchFamily="34" charset="0"/>
                <a:cs typeface="Calibri" panose="020F0502020204030204" pitchFamily="34" charset="0"/>
              </a:rPr>
              <a:t>).  </a:t>
            </a:r>
            <a:r>
              <a:rPr lang="en-US" dirty="0" err="1">
                <a:solidFill>
                  <a:srgbClr val="202122"/>
                </a:solidFill>
                <a:latin typeface="Calibri" panose="020F0502020204030204" pitchFamily="34" charset="0"/>
                <a:cs typeface="Calibri" panose="020F0502020204030204" pitchFamily="34" charset="0"/>
              </a:rPr>
              <a:t>Slovanian</a:t>
            </a:r>
            <a:r>
              <a:rPr lang="en-US" dirty="0">
                <a:solidFill>
                  <a:srgbClr val="202122"/>
                </a:solidFill>
                <a:latin typeface="Calibri" panose="020F0502020204030204" pitchFamily="34" charset="0"/>
                <a:cs typeface="Calibri" panose="020F0502020204030204" pitchFamily="34" charset="0"/>
              </a:rPr>
              <a:t> Oak is highly regarded and used for some of the finest wines in the world. </a:t>
            </a:r>
          </a:p>
          <a:p>
            <a:pPr eaLnBrk="1" fontAlgn="auto" hangingPunct="1">
              <a:spcBef>
                <a:spcPts val="0"/>
              </a:spcBef>
              <a:spcAft>
                <a:spcPts val="0"/>
              </a:spcAft>
              <a:defRPr/>
            </a:pPr>
            <a:endParaRPr lang="en-US" dirty="0">
              <a:solidFill>
                <a:srgbClr val="202122"/>
              </a:solidFill>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lang="en-US" dirty="0">
                <a:solidFill>
                  <a:srgbClr val="202122"/>
                </a:solidFill>
                <a:latin typeface="Calibri" panose="020F0502020204030204" pitchFamily="34" charset="0"/>
                <a:cs typeface="Calibri" panose="020F0502020204030204" pitchFamily="34" charset="0"/>
              </a:rPr>
              <a:t>The Continental Climate with warm summers and cold winters, and Loess water permeable soils gives the whites here rich, floral tones and the reds sweet, fruity vibrancy.</a:t>
            </a:r>
          </a:p>
          <a:p>
            <a:pPr eaLnBrk="1" fontAlgn="auto" hangingPunct="1">
              <a:spcBef>
                <a:spcPts val="0"/>
              </a:spcBef>
              <a:spcAft>
                <a:spcPts val="0"/>
              </a:spcAft>
              <a:defRPr/>
            </a:pPr>
            <a:endParaRPr lang="en-US" dirty="0">
              <a:solidFill>
                <a:srgbClr val="202122"/>
              </a:solidFill>
              <a:latin typeface="+mj-lt"/>
            </a:endParaRPr>
          </a:p>
        </p:txBody>
      </p:sp>
      <p:sp>
        <p:nvSpPr>
          <p:cNvPr id="28676" name="Slide Number Placeholder 3">
            <a:extLst>
              <a:ext uri="{FF2B5EF4-FFF2-40B4-BE49-F238E27FC236}">
                <a16:creationId xmlns:a16="http://schemas.microsoft.com/office/drawing/2014/main" id="{53E0A7CF-9F30-45BD-8495-D7A3C9450A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CE18432A-1A49-4843-B7C6-1561D94EF2FF}"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E0823E7-CD41-45FA-B491-995E94446D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1C2E490-E727-48CB-9224-FB7271EE5B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Plavac Mali has small blue grapes, high in grape tannins and again high in sugars and acids.  Can have up to 17% alcohol.  Wines can be dry and semi dry</a:t>
            </a:r>
          </a:p>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	</a:t>
            </a:r>
          </a:p>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Appearance:</a:t>
            </a:r>
          </a:p>
          <a:p>
            <a:pPr marL="0" lvl="1" eaLnBrk="1" hangingPunct="1">
              <a:spcBef>
                <a:spcPct val="0"/>
              </a:spcBef>
              <a:buFont typeface="Wingdings" panose="05000000000000000000" pitchFamily="2" charset="2"/>
              <a:buNone/>
            </a:pPr>
            <a:endParaRPr lang="en-US" altLang="en-US">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Aroma:  Blackberry, pepper, black cherry, spice</a:t>
            </a:r>
          </a:p>
          <a:p>
            <a:pPr marL="0" lvl="1" eaLnBrk="1" hangingPunct="1">
              <a:spcBef>
                <a:spcPct val="0"/>
              </a:spcBef>
              <a:buFont typeface="Wingdings" panose="05000000000000000000" pitchFamily="2" charset="2"/>
              <a:buNone/>
            </a:pPr>
            <a:endParaRPr lang="en-US" altLang="en-US">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Plavac Mali Fun Fact:</a:t>
            </a:r>
          </a:p>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Was once thought to be the ancestor of Zinfandel.</a:t>
            </a:r>
          </a:p>
          <a:p>
            <a:pPr marL="0" lvl="1" eaLnBrk="1" hangingPunct="1">
              <a:spcBef>
                <a:spcPct val="0"/>
              </a:spcBef>
              <a:buFont typeface="Wingdings" panose="05000000000000000000" pitchFamily="2" charset="2"/>
              <a:buNone/>
            </a:pPr>
            <a:endParaRPr lang="en-US" altLang="en-US">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In 1998, Dr. Carole Meredith at UC Davis discovered that Zinfandel (Croatians call it Tribidrag) is actually one of the parents of Plavac Mali.</a:t>
            </a:r>
          </a:p>
        </p:txBody>
      </p:sp>
      <p:sp>
        <p:nvSpPr>
          <p:cNvPr id="30724" name="Slide Number Placeholder 3">
            <a:extLst>
              <a:ext uri="{FF2B5EF4-FFF2-40B4-BE49-F238E27FC236}">
                <a16:creationId xmlns:a16="http://schemas.microsoft.com/office/drawing/2014/main" id="{73B50BD1-66B6-425B-AA95-590BB7E0F6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724EB82D-0FD5-4C87-B82E-638EBE5109DA}"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197AF65-C4F4-4188-A144-170D0E3187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C4DBB82-F653-4FE1-96B5-46E0B2C5A83B}"/>
              </a:ext>
            </a:extLst>
          </p:cNvPr>
          <p:cNvSpPr>
            <a:spLocks noGrp="1"/>
          </p:cNvSpPr>
          <p:nvPr>
            <p:ph type="body" idx="1"/>
          </p:nvPr>
        </p:nvSpPr>
        <p:spPr/>
        <p:txBody>
          <a:bodyPr/>
          <a:lstStyle/>
          <a:p>
            <a:pPr marL="0" lvl="1" eaLnBrk="1" fontAlgn="auto" hangingPunct="1">
              <a:spcBef>
                <a:spcPts val="0"/>
              </a:spcBef>
              <a:spcAft>
                <a:spcPts val="0"/>
              </a:spcAft>
              <a:buFont typeface="Wingdings" panose="05000000000000000000" pitchFamily="2" charset="2"/>
              <a:buNone/>
              <a:defRPr/>
            </a:pPr>
            <a:r>
              <a:rPr lang="en-US" dirty="0">
                <a:solidFill>
                  <a:srgbClr val="5E5E5E"/>
                </a:solidFill>
                <a:latin typeface="Constantia" panose="02030602050306030303" pitchFamily="18" charset="0"/>
              </a:rPr>
              <a:t>Used to only grow on one island (</a:t>
            </a:r>
            <a:r>
              <a:rPr lang="en-US" dirty="0" err="1">
                <a:solidFill>
                  <a:srgbClr val="5E5E5E"/>
                </a:solidFill>
                <a:latin typeface="Constantia" panose="02030602050306030303" pitchFamily="18" charset="0"/>
              </a:rPr>
              <a:t>Kor</a:t>
            </a:r>
            <a:r>
              <a:rPr lang="en-US" dirty="0" err="1">
                <a:solidFill>
                  <a:srgbClr val="5E5E5E"/>
                </a:solidFill>
                <a:latin typeface="Calibri" panose="020F0502020204030204" pitchFamily="34" charset="0"/>
                <a:cs typeface="Calibri" panose="020F0502020204030204" pitchFamily="34" charset="0"/>
              </a:rPr>
              <a:t>č</a:t>
            </a:r>
            <a:r>
              <a:rPr lang="en-US" dirty="0" err="1">
                <a:solidFill>
                  <a:srgbClr val="5E5E5E"/>
                </a:solidFill>
                <a:latin typeface="Constantia" panose="02030602050306030303" pitchFamily="18" charset="0"/>
              </a:rPr>
              <a:t>ula</a:t>
            </a:r>
            <a:r>
              <a:rPr lang="en-US" dirty="0">
                <a:solidFill>
                  <a:srgbClr val="5E5E5E"/>
                </a:solidFill>
                <a:latin typeface="Constantia" panose="02030602050306030303" pitchFamily="18" charset="0"/>
              </a:rPr>
              <a:t>) in Croatia but is now also grown in Dalmatia.  Tend to be full-bodied with crisp apples, citrus, vanilla and almonds</a:t>
            </a:r>
          </a:p>
          <a:p>
            <a:pPr marL="0" lvl="1" eaLnBrk="1" fontAlgn="auto" hangingPunct="1">
              <a:spcBef>
                <a:spcPts val="0"/>
              </a:spcBef>
              <a:spcAft>
                <a:spcPts val="0"/>
              </a:spcAft>
              <a:buFont typeface="Wingdings" panose="05000000000000000000" pitchFamily="2" charset="2"/>
              <a:buNone/>
              <a:defRPr/>
            </a:pPr>
            <a:endParaRPr lang="en-US" dirty="0">
              <a:latin typeface="Constantia" panose="02030602050306030303" pitchFamily="18" charset="0"/>
            </a:endParaRPr>
          </a:p>
          <a:p>
            <a:pPr marL="0" lvl="1" eaLnBrk="1" fontAlgn="auto" hangingPunct="1">
              <a:spcBef>
                <a:spcPts val="0"/>
              </a:spcBef>
              <a:spcAft>
                <a:spcPts val="0"/>
              </a:spcAft>
              <a:buFont typeface="Wingdings" panose="05000000000000000000" pitchFamily="2" charset="2"/>
              <a:buNone/>
              <a:defRPr/>
            </a:pPr>
            <a:r>
              <a:rPr lang="en-US" dirty="0">
                <a:latin typeface="Constantia" panose="02030602050306030303" pitchFamily="18" charset="0"/>
              </a:rPr>
              <a:t>It comes from two lesser know varieties that grow only on the island of </a:t>
            </a:r>
            <a:r>
              <a:rPr lang="en-US" dirty="0" err="1">
                <a:latin typeface="Constantia" panose="02030602050306030303" pitchFamily="18" charset="0"/>
              </a:rPr>
              <a:t>Kor</a:t>
            </a:r>
            <a:r>
              <a:rPr lang="en-US" dirty="0" err="1">
                <a:latin typeface="Calibri" panose="020F0502020204030204" pitchFamily="34" charset="0"/>
                <a:cs typeface="Calibri" panose="020F0502020204030204" pitchFamily="34" charset="0"/>
              </a:rPr>
              <a:t>č</a:t>
            </a:r>
            <a:r>
              <a:rPr lang="en-US" dirty="0" err="1">
                <a:latin typeface="Constantia" panose="02030602050306030303" pitchFamily="18" charset="0"/>
              </a:rPr>
              <a:t>ula</a:t>
            </a:r>
            <a:r>
              <a:rPr lang="en-US" dirty="0">
                <a:latin typeface="Constantia" panose="02030602050306030303" pitchFamily="18" charset="0"/>
              </a:rPr>
              <a:t>. (</a:t>
            </a:r>
            <a:r>
              <a:rPr lang="en-US" dirty="0" err="1">
                <a:latin typeface="Constantia" panose="02030602050306030303" pitchFamily="18" charset="0"/>
              </a:rPr>
              <a:t>Bratkovina</a:t>
            </a:r>
            <a:r>
              <a:rPr lang="en-US" dirty="0">
                <a:latin typeface="Constantia" panose="02030602050306030303" pitchFamily="18" charset="0"/>
              </a:rPr>
              <a:t> </a:t>
            </a:r>
            <a:r>
              <a:rPr lang="en-US" dirty="0" err="1">
                <a:latin typeface="Constantia" panose="02030602050306030303" pitchFamily="18" charset="0"/>
              </a:rPr>
              <a:t>Bijela</a:t>
            </a:r>
            <a:r>
              <a:rPr lang="en-US" dirty="0">
                <a:latin typeface="Constantia" panose="02030602050306030303" pitchFamily="18" charset="0"/>
              </a:rPr>
              <a:t> and </a:t>
            </a:r>
            <a:r>
              <a:rPr lang="en-US" dirty="0" err="1">
                <a:latin typeface="Constantia" panose="02030602050306030303" pitchFamily="18" charset="0"/>
              </a:rPr>
              <a:t>Zlatarska</a:t>
            </a:r>
            <a:r>
              <a:rPr lang="en-US" dirty="0">
                <a:latin typeface="Constantia" panose="02030602050306030303" pitchFamily="18" charset="0"/>
              </a:rPr>
              <a:t> Bistrica) that can trace its history to 1864.</a:t>
            </a:r>
          </a:p>
          <a:p>
            <a:pPr marL="0" lvl="1" eaLnBrk="1" fontAlgn="auto" hangingPunct="1">
              <a:spcBef>
                <a:spcPts val="0"/>
              </a:spcBef>
              <a:spcAft>
                <a:spcPts val="0"/>
              </a:spcAft>
              <a:buFont typeface="Wingdings" panose="05000000000000000000" pitchFamily="2" charset="2"/>
              <a:buNone/>
              <a:defRPr/>
            </a:pPr>
            <a:endParaRPr lang="en-US" dirty="0">
              <a:solidFill>
                <a:srgbClr val="5E5E5E"/>
              </a:solidFill>
              <a:latin typeface="Constantia" panose="02030602050306030303" pitchFamily="18" charset="0"/>
            </a:endParaRPr>
          </a:p>
          <a:p>
            <a:pPr marL="0" lvl="1" eaLnBrk="1" fontAlgn="auto" hangingPunct="1">
              <a:spcBef>
                <a:spcPts val="0"/>
              </a:spcBef>
              <a:spcAft>
                <a:spcPts val="0"/>
              </a:spcAft>
              <a:buFont typeface="Wingdings" panose="05000000000000000000" pitchFamily="2" charset="2"/>
              <a:buNone/>
              <a:defRPr/>
            </a:pPr>
            <a:r>
              <a:rPr lang="en-US" dirty="0">
                <a:solidFill>
                  <a:srgbClr val="5E5E5E"/>
                </a:solidFill>
                <a:latin typeface="Constantia" panose="02030602050306030303" pitchFamily="18" charset="0"/>
              </a:rPr>
              <a:t>Now, mainly grown in Dalmatia</a:t>
            </a:r>
          </a:p>
          <a:p>
            <a:pPr marL="0" lvl="1" eaLnBrk="1" fontAlgn="auto" hangingPunct="1">
              <a:spcBef>
                <a:spcPts val="0"/>
              </a:spcBef>
              <a:spcAft>
                <a:spcPts val="0"/>
              </a:spcAft>
              <a:buFont typeface="Wingdings" panose="05000000000000000000" pitchFamily="2" charset="2"/>
              <a:buNone/>
              <a:defRPr/>
            </a:pPr>
            <a:endParaRPr lang="en-US" dirty="0">
              <a:solidFill>
                <a:srgbClr val="5E5E5E"/>
              </a:solidFill>
              <a:latin typeface="Constantia" panose="02030602050306030303" pitchFamily="18" charset="0"/>
            </a:endParaRPr>
          </a:p>
          <a:p>
            <a:pPr marL="0" lvl="1" eaLnBrk="1" fontAlgn="auto" hangingPunct="1">
              <a:spcBef>
                <a:spcPts val="0"/>
              </a:spcBef>
              <a:spcAft>
                <a:spcPts val="0"/>
              </a:spcAft>
              <a:buFont typeface="Wingdings" panose="05000000000000000000" pitchFamily="2" charset="2"/>
              <a:buNone/>
              <a:defRPr/>
            </a:pPr>
            <a:r>
              <a:rPr lang="en-US" dirty="0">
                <a:solidFill>
                  <a:srgbClr val="5E5E5E"/>
                </a:solidFill>
                <a:latin typeface="Constantia" panose="02030602050306030303" pitchFamily="18" charset="0"/>
              </a:rPr>
              <a:t>Grape is an early </a:t>
            </a:r>
            <a:r>
              <a:rPr lang="en-US" dirty="0" err="1">
                <a:solidFill>
                  <a:srgbClr val="5E5E5E"/>
                </a:solidFill>
                <a:latin typeface="Constantia" panose="02030602050306030303" pitchFamily="18" charset="0"/>
              </a:rPr>
              <a:t>ripener</a:t>
            </a:r>
            <a:r>
              <a:rPr lang="en-US" dirty="0">
                <a:solidFill>
                  <a:srgbClr val="5E5E5E"/>
                </a:solidFill>
                <a:latin typeface="Constantia" panose="02030602050306030303" pitchFamily="18" charset="0"/>
              </a:rPr>
              <a:t>, with good acids.  It is relatively high in alcohol 12 -14%</a:t>
            </a:r>
          </a:p>
          <a:p>
            <a:pPr marL="0" lvl="1" eaLnBrk="1" fontAlgn="auto" hangingPunct="1">
              <a:spcBef>
                <a:spcPts val="0"/>
              </a:spcBef>
              <a:spcAft>
                <a:spcPts val="0"/>
              </a:spcAft>
              <a:buFont typeface="Wingdings" panose="05000000000000000000" pitchFamily="2" charset="2"/>
              <a:buNone/>
              <a:defRPr/>
            </a:pPr>
            <a:endParaRPr lang="en-US" dirty="0">
              <a:solidFill>
                <a:srgbClr val="5E5E5E"/>
              </a:solidFill>
              <a:latin typeface="Constantia" panose="02030602050306030303" pitchFamily="18" charset="0"/>
            </a:endParaRPr>
          </a:p>
          <a:p>
            <a:pPr lvl="1" indent="-457200" eaLnBrk="1" fontAlgn="auto" hangingPunct="1">
              <a:lnSpc>
                <a:spcPct val="119000"/>
              </a:lnSpc>
              <a:spcBef>
                <a:spcPts val="0"/>
              </a:spcBef>
              <a:spcAft>
                <a:spcPts val="0"/>
              </a:spcAft>
              <a:buFont typeface="Arial" panose="020B0604020202020204" pitchFamily="34" charset="0"/>
              <a:buChar char="•"/>
              <a:defRPr/>
            </a:pPr>
            <a:r>
              <a:rPr lang="en-US" altLang="en-US" b="1" dirty="0">
                <a:solidFill>
                  <a:srgbClr val="202122"/>
                </a:solidFill>
                <a:latin typeface="Constantia" panose="02030602050306030303" pitchFamily="18" charset="0"/>
                <a:cs typeface="Arial" panose="020B0604020202020204" pitchFamily="34" charset="0"/>
              </a:rPr>
              <a:t>Appearance: </a:t>
            </a:r>
            <a:r>
              <a:rPr lang="en-US" altLang="en-US" dirty="0">
                <a:solidFill>
                  <a:srgbClr val="202122"/>
                </a:solidFill>
                <a:latin typeface="Constantia" panose="02030602050306030303" pitchFamily="18" charset="0"/>
                <a:cs typeface="Arial" panose="020B0604020202020204" pitchFamily="34" charset="0"/>
              </a:rPr>
              <a:t>medium to golden straw</a:t>
            </a:r>
          </a:p>
          <a:p>
            <a:pPr lvl="1" indent="-457200" eaLnBrk="1" fontAlgn="auto" hangingPunct="1">
              <a:lnSpc>
                <a:spcPct val="119000"/>
              </a:lnSpc>
              <a:spcBef>
                <a:spcPts val="0"/>
              </a:spcBef>
              <a:spcAft>
                <a:spcPts val="0"/>
              </a:spcAft>
              <a:defRPr/>
            </a:pPr>
            <a:endParaRPr lang="en-US" altLang="en-US" dirty="0">
              <a:solidFill>
                <a:srgbClr val="202122"/>
              </a:solidFill>
              <a:latin typeface="Constantia" panose="02030602050306030303" pitchFamily="18" charset="0"/>
              <a:cs typeface="Arial" panose="020B0604020202020204" pitchFamily="34" charset="0"/>
            </a:endParaRPr>
          </a:p>
          <a:p>
            <a:pPr marL="457200" lvl="2" indent="-457200" eaLnBrk="1" fontAlgn="auto" hangingPunct="1">
              <a:lnSpc>
                <a:spcPct val="119000"/>
              </a:lnSpc>
              <a:spcBef>
                <a:spcPts val="0"/>
              </a:spcBef>
              <a:spcAft>
                <a:spcPts val="0"/>
              </a:spcAft>
              <a:buFont typeface="Arial" panose="020B0604020202020204" pitchFamily="34" charset="0"/>
              <a:buChar char="•"/>
              <a:defRPr/>
            </a:pPr>
            <a:r>
              <a:rPr lang="en-US" altLang="en-US" b="1" dirty="0">
                <a:solidFill>
                  <a:srgbClr val="202122"/>
                </a:solidFill>
                <a:latin typeface="Constantia" panose="02030602050306030303" pitchFamily="18" charset="0"/>
                <a:cs typeface="Arial" panose="020B0604020202020204" pitchFamily="34" charset="0"/>
              </a:rPr>
              <a:t>Aromas:  </a:t>
            </a:r>
            <a:r>
              <a:rPr lang="en-US" altLang="en-US" dirty="0">
                <a:solidFill>
                  <a:srgbClr val="202122"/>
                </a:solidFill>
                <a:latin typeface="Constantia" panose="02030602050306030303" pitchFamily="18" charset="0"/>
                <a:cs typeface="Arial" panose="020B0604020202020204" pitchFamily="34" charset="0"/>
              </a:rPr>
              <a:t>Citrus fruits, peach, apricots, figs, vanilla, almonds, crisp green apples </a:t>
            </a:r>
          </a:p>
          <a:p>
            <a:pPr marL="457200" lvl="2" indent="-457200" eaLnBrk="1" fontAlgn="auto" hangingPunct="1">
              <a:lnSpc>
                <a:spcPct val="119000"/>
              </a:lnSpc>
              <a:spcBef>
                <a:spcPts val="0"/>
              </a:spcBef>
              <a:spcAft>
                <a:spcPts val="0"/>
              </a:spcAft>
              <a:defRPr/>
            </a:pPr>
            <a:endParaRPr lang="en-US" altLang="en-US" dirty="0">
              <a:solidFill>
                <a:srgbClr val="202122"/>
              </a:solidFill>
              <a:latin typeface="Constantia" panose="02030602050306030303" pitchFamily="18" charset="0"/>
              <a:cs typeface="Arial" panose="020B0604020202020204" pitchFamily="34" charset="0"/>
            </a:endParaRPr>
          </a:p>
          <a:p>
            <a:pPr marL="457200" lvl="3" indent="-457200" eaLnBrk="1" fontAlgn="auto" hangingPunct="1">
              <a:lnSpc>
                <a:spcPct val="119000"/>
              </a:lnSpc>
              <a:spcBef>
                <a:spcPts val="0"/>
              </a:spcBef>
              <a:spcAft>
                <a:spcPts val="0"/>
              </a:spcAft>
              <a:buFont typeface="Arial" panose="020B0604020202020204" pitchFamily="34" charset="0"/>
              <a:buChar char="•"/>
              <a:defRPr/>
            </a:pPr>
            <a:r>
              <a:rPr lang="en-US" altLang="en-US" b="1" dirty="0">
                <a:solidFill>
                  <a:srgbClr val="202122"/>
                </a:solidFill>
                <a:latin typeface="Constantia" panose="02030602050306030303" pitchFamily="18" charset="0"/>
                <a:cs typeface="Arial" panose="020B0604020202020204" pitchFamily="34" charset="0"/>
              </a:rPr>
              <a:t>Overall: </a:t>
            </a:r>
            <a:r>
              <a:rPr lang="en-US" altLang="en-US" dirty="0">
                <a:solidFill>
                  <a:srgbClr val="202122"/>
                </a:solidFill>
                <a:latin typeface="Constantia" panose="02030602050306030303" pitchFamily="18" charset="0"/>
                <a:cs typeface="Arial" panose="020B0604020202020204" pitchFamily="34" charset="0"/>
              </a:rPr>
              <a:t>fresh vibrant wines that  are typically light-bodied yet have a viscous weight in the glass  </a:t>
            </a:r>
          </a:p>
          <a:p>
            <a:pPr marL="0" lvl="1" eaLnBrk="1" fontAlgn="auto" hangingPunct="1">
              <a:spcBef>
                <a:spcPts val="0"/>
              </a:spcBef>
              <a:spcAft>
                <a:spcPts val="0"/>
              </a:spcAft>
              <a:buFont typeface="Wingdings" panose="05000000000000000000" pitchFamily="2" charset="2"/>
              <a:buNone/>
              <a:defRPr/>
            </a:pPr>
            <a:endParaRPr lang="en-US" dirty="0">
              <a:solidFill>
                <a:srgbClr val="5E5E5E"/>
              </a:solidFill>
              <a:latin typeface="Constantia" panose="02030602050306030303" pitchFamily="18" charset="0"/>
            </a:endParaRPr>
          </a:p>
          <a:p>
            <a:pPr marL="0" lvl="1" eaLnBrk="1" fontAlgn="auto" hangingPunct="1">
              <a:spcBef>
                <a:spcPts val="0"/>
              </a:spcBef>
              <a:spcAft>
                <a:spcPts val="0"/>
              </a:spcAft>
              <a:buFont typeface="Wingdings" panose="05000000000000000000" pitchFamily="2" charset="2"/>
              <a:buNone/>
              <a:defRPr/>
            </a:pPr>
            <a:r>
              <a:rPr lang="en-US" dirty="0">
                <a:solidFill>
                  <a:srgbClr val="5E5E5E"/>
                </a:solidFill>
                <a:latin typeface="Constantia" panose="02030602050306030303" pitchFamily="18" charset="0"/>
              </a:rPr>
              <a:t>Famous for Mike Grgich (winner from the Judgement of Paris in 1976).   He returned to Croatia in the mid-90’s and has dedicated himself to making wines from Dalmatian grapes, mainly </a:t>
            </a:r>
            <a:r>
              <a:rPr lang="en-US" dirty="0" err="1">
                <a:solidFill>
                  <a:srgbClr val="5E5E5E"/>
                </a:solidFill>
                <a:latin typeface="Constantia" panose="02030602050306030303" pitchFamily="18" charset="0"/>
              </a:rPr>
              <a:t>Po</a:t>
            </a:r>
            <a:r>
              <a:rPr lang="en-US" dirty="0" err="1">
                <a:solidFill>
                  <a:srgbClr val="5E5E5E"/>
                </a:solidFill>
                <a:latin typeface="Calibri" panose="020F0502020204030204" pitchFamily="34" charset="0"/>
                <a:cs typeface="Calibri" panose="020F0502020204030204" pitchFamily="34" charset="0"/>
              </a:rPr>
              <a:t>š</a:t>
            </a:r>
            <a:r>
              <a:rPr lang="en-US" dirty="0" err="1">
                <a:solidFill>
                  <a:srgbClr val="5E5E5E"/>
                </a:solidFill>
                <a:latin typeface="Constantia" panose="02030602050306030303" pitchFamily="18" charset="0"/>
              </a:rPr>
              <a:t>ip</a:t>
            </a:r>
            <a:r>
              <a:rPr lang="en-US" dirty="0">
                <a:solidFill>
                  <a:srgbClr val="5E5E5E"/>
                </a:solidFill>
                <a:latin typeface="Constantia" panose="02030602050306030303" pitchFamily="18" charset="0"/>
              </a:rPr>
              <a:t> and </a:t>
            </a:r>
            <a:r>
              <a:rPr lang="en-US" dirty="0" err="1">
                <a:solidFill>
                  <a:srgbClr val="5E5E5E"/>
                </a:solidFill>
                <a:latin typeface="Constantia" panose="02030602050306030303" pitchFamily="18" charset="0"/>
              </a:rPr>
              <a:t>Plavac</a:t>
            </a:r>
            <a:r>
              <a:rPr lang="en-US" dirty="0">
                <a:solidFill>
                  <a:srgbClr val="5E5E5E"/>
                </a:solidFill>
                <a:latin typeface="Constantia" panose="02030602050306030303" pitchFamily="18" charset="0"/>
              </a:rPr>
              <a:t> Mali.</a:t>
            </a:r>
          </a:p>
        </p:txBody>
      </p:sp>
      <p:sp>
        <p:nvSpPr>
          <p:cNvPr id="32772" name="Slide Number Placeholder 3">
            <a:extLst>
              <a:ext uri="{FF2B5EF4-FFF2-40B4-BE49-F238E27FC236}">
                <a16:creationId xmlns:a16="http://schemas.microsoft.com/office/drawing/2014/main" id="{10607D56-E08A-4A34-BE8E-79F7DFD185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35397B3E-EFC3-4707-B9D1-D9384B17D6B1}"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98BA95C-9B5B-4BEA-9913-C74C7DA916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0CC6E2A-508D-4F97-970C-BAA5ACE104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solidFill>
                  <a:srgbClr val="3C464E"/>
                </a:solidFill>
                <a:latin typeface="Constantia" panose="02030602050306030303" pitchFamily="18" charset="0"/>
              </a:rPr>
              <a:t>Plavac Mali is the primary red wine of Croatia and grows mostly along the Dalmatian coast.  It is a cross of ancestral Zinfandel and Dobri</a:t>
            </a:r>
            <a:r>
              <a:rPr lang="en-US" altLang="en-US" sz="1600">
                <a:solidFill>
                  <a:srgbClr val="3C464E"/>
                </a:solidFill>
                <a:latin typeface="Calibri" panose="020F0502020204030204" pitchFamily="34" charset="0"/>
                <a:cs typeface="Calibri" panose="020F0502020204030204" pitchFamily="34" charset="0"/>
              </a:rPr>
              <a:t>č</a:t>
            </a:r>
            <a:r>
              <a:rPr lang="en-US" altLang="en-US" sz="1600">
                <a:solidFill>
                  <a:srgbClr val="3C464E"/>
                </a:solidFill>
                <a:latin typeface="Constantia" panose="02030602050306030303" pitchFamily="18" charset="0"/>
              </a:rPr>
              <a:t>i</a:t>
            </a:r>
            <a:r>
              <a:rPr lang="en-US" altLang="en-US" sz="1600">
                <a:solidFill>
                  <a:srgbClr val="3C464E"/>
                </a:solidFill>
                <a:latin typeface="Calibri" panose="020F0502020204030204" pitchFamily="34" charset="0"/>
                <a:cs typeface="Calibri" panose="020F0502020204030204" pitchFamily="34" charset="0"/>
              </a:rPr>
              <a:t>ć</a:t>
            </a:r>
            <a:r>
              <a:rPr lang="en-US" altLang="en-US" sz="1600">
                <a:solidFill>
                  <a:srgbClr val="3C464E"/>
                </a:solidFill>
                <a:latin typeface="Constantia" panose="02030602050306030303" pitchFamily="18" charset="0"/>
              </a:rPr>
              <a:t>.  </a:t>
            </a:r>
          </a:p>
          <a:p>
            <a:pPr eaLnBrk="1" hangingPunct="1">
              <a:spcBef>
                <a:spcPct val="0"/>
              </a:spcBef>
            </a:pPr>
            <a:endParaRPr lang="en-US" altLang="en-US" sz="1600">
              <a:solidFill>
                <a:srgbClr val="3C464E"/>
              </a:solidFill>
              <a:latin typeface="Constantia" panose="02030602050306030303" pitchFamily="18" charset="0"/>
            </a:endParaRPr>
          </a:p>
          <a:p>
            <a:pPr eaLnBrk="1" hangingPunct="1">
              <a:spcBef>
                <a:spcPct val="0"/>
              </a:spcBef>
            </a:pPr>
            <a:r>
              <a:rPr lang="en-US" altLang="en-US" sz="1600">
                <a:solidFill>
                  <a:srgbClr val="3C464E"/>
                </a:solidFill>
                <a:latin typeface="Constantia" panose="02030602050306030303" pitchFamily="18" charset="0"/>
              </a:rPr>
              <a:t>Often grown as a bush in rocky steep slopes.  </a:t>
            </a:r>
          </a:p>
          <a:p>
            <a:pPr eaLnBrk="1" hangingPunct="1">
              <a:spcBef>
                <a:spcPct val="0"/>
              </a:spcBef>
            </a:pPr>
            <a:endParaRPr lang="en-US" altLang="en-US" sz="1600">
              <a:solidFill>
                <a:srgbClr val="3C464E"/>
              </a:solidFill>
              <a:latin typeface="Constantia" panose="02030602050306030303" pitchFamily="18" charset="0"/>
            </a:endParaRPr>
          </a:p>
          <a:p>
            <a:pPr eaLnBrk="1" hangingPunct="1">
              <a:spcBef>
                <a:spcPct val="0"/>
              </a:spcBef>
            </a:pPr>
            <a:r>
              <a:rPr lang="en-US" altLang="en-US" sz="1600">
                <a:solidFill>
                  <a:srgbClr val="3C464E"/>
                </a:solidFill>
                <a:latin typeface="Constantia" panose="02030602050306030303" pitchFamily="18" charset="0"/>
              </a:rPr>
              <a:t>Higher in alcohol and tannin with lower acidity </a:t>
            </a:r>
          </a:p>
          <a:p>
            <a:pPr eaLnBrk="1" hangingPunct="1">
              <a:spcBef>
                <a:spcPct val="0"/>
              </a:spcBef>
            </a:pPr>
            <a:r>
              <a:rPr lang="en-US" altLang="en-US" sz="1600">
                <a:solidFill>
                  <a:srgbClr val="3C464E"/>
                </a:solidFill>
                <a:latin typeface="Constantia" panose="02030602050306030303" pitchFamily="18" charset="0"/>
              </a:rPr>
              <a:t>Specs:  up to 17% alcohol  </a:t>
            </a:r>
          </a:p>
          <a:p>
            <a:pPr eaLnBrk="1" hangingPunct="1">
              <a:spcBef>
                <a:spcPct val="0"/>
              </a:spcBef>
            </a:pPr>
            <a:endParaRPr lang="en-US" altLang="en-US" sz="1600">
              <a:solidFill>
                <a:srgbClr val="3C464E"/>
              </a:solidFill>
              <a:latin typeface="Constantia" panose="02030602050306030303" pitchFamily="18" charset="0"/>
            </a:endParaRPr>
          </a:p>
          <a:p>
            <a:pPr eaLnBrk="1" hangingPunct="1">
              <a:spcBef>
                <a:spcPct val="0"/>
              </a:spcBef>
            </a:pPr>
            <a:r>
              <a:rPr lang="en-US" altLang="en-US" sz="1600">
                <a:solidFill>
                  <a:srgbClr val="3C464E"/>
                </a:solidFill>
                <a:latin typeface="Constantia" panose="02030602050306030303" pitchFamily="18" charset="0"/>
              </a:rPr>
              <a:t>Plavac Mali so important in Croatia that it was the first to have its own appellations – Dingač and Postup, which are both located on the Pelješac peninsula in South-Central Dalmatia.</a:t>
            </a:r>
          </a:p>
        </p:txBody>
      </p:sp>
      <p:sp>
        <p:nvSpPr>
          <p:cNvPr id="34820" name="Slide Number Placeholder 3">
            <a:extLst>
              <a:ext uri="{FF2B5EF4-FFF2-40B4-BE49-F238E27FC236}">
                <a16:creationId xmlns:a16="http://schemas.microsoft.com/office/drawing/2014/main" id="{61E1EA72-30A7-4FD3-9447-2AB36C3DEE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602185A-D9B2-44A8-BA9C-847D967A9FC9}"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AD8C3A8-B6AE-4948-801B-4473598043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861BA08-7629-4CE2-AF5C-A0C2B7A6D9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buFont typeface="Wingdings" panose="05000000000000000000" pitchFamily="2" charset="2"/>
              <a:buNone/>
            </a:pPr>
            <a:r>
              <a:rPr lang="en-US" altLang="en-US" sz="1100">
                <a:solidFill>
                  <a:srgbClr val="5E5E5E"/>
                </a:solidFill>
                <a:latin typeface="Constantia" panose="02030602050306030303" pitchFamily="18" charset="0"/>
              </a:rPr>
              <a:t>Zinfandel was known as the Croatian grape, Tribidrag, since the 15</a:t>
            </a:r>
            <a:r>
              <a:rPr lang="en-US" altLang="en-US" sz="1100" baseline="30000">
                <a:solidFill>
                  <a:srgbClr val="5E5E5E"/>
                </a:solidFill>
                <a:latin typeface="Constantia" panose="02030602050306030303" pitchFamily="18" charset="0"/>
              </a:rPr>
              <a:t>th</a:t>
            </a:r>
            <a:r>
              <a:rPr lang="en-US" altLang="en-US" sz="1100">
                <a:solidFill>
                  <a:srgbClr val="5E5E5E"/>
                </a:solidFill>
                <a:latin typeface="Constantia" panose="02030602050306030303" pitchFamily="18" charset="0"/>
              </a:rPr>
              <a:t> century.   Determined though DNA work of Dr. Carole Meredith and team at UC Davis and Mike Grgich.  </a:t>
            </a:r>
          </a:p>
        </p:txBody>
      </p:sp>
      <p:sp>
        <p:nvSpPr>
          <p:cNvPr id="36868" name="Slide Number Placeholder 3">
            <a:extLst>
              <a:ext uri="{FF2B5EF4-FFF2-40B4-BE49-F238E27FC236}">
                <a16:creationId xmlns:a16="http://schemas.microsoft.com/office/drawing/2014/main" id="{F44AECD0-A934-488D-B852-854CD0C63C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6649D2B4-6F2A-4EC9-9B30-FF97206BDA42}" type="slidenum">
              <a:rPr lang="en-US" altLang="en-US" smtClean="0"/>
              <a:pPr fontAlgn="base">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640DB21-1BEA-4D55-8A13-7D3344EAA4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0B7F435-9BA9-414C-BF3B-AD94BD2E6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latin typeface="Constantia" panose="02030602050306030303" pitchFamily="18" charset="0"/>
              </a:rPr>
              <a:t>Bosnia-Herzegovina (BiH) </a:t>
            </a:r>
            <a:r>
              <a:rPr lang="en-US" altLang="en-US">
                <a:solidFill>
                  <a:srgbClr val="000000"/>
                </a:solidFill>
                <a:latin typeface="Constantia" panose="02030602050306030303" pitchFamily="18" charset="0"/>
              </a:rPr>
              <a:t>is a Federation located in the east of southern Europe.</a:t>
            </a:r>
          </a:p>
          <a:p>
            <a:pPr eaLnBrk="1" hangingPunct="1">
              <a:spcBef>
                <a:spcPct val="0"/>
              </a:spcBef>
            </a:pPr>
            <a:endParaRPr lang="en-US" altLang="en-US">
              <a:solidFill>
                <a:srgbClr val="000000"/>
              </a:solidFill>
              <a:latin typeface="Constantia" panose="02030602050306030303" pitchFamily="18" charset="0"/>
            </a:endParaRPr>
          </a:p>
          <a:p>
            <a:pPr eaLnBrk="1" hangingPunct="1">
              <a:spcBef>
                <a:spcPct val="0"/>
              </a:spcBef>
            </a:pPr>
            <a:r>
              <a:rPr lang="en-US" altLang="en-US">
                <a:solidFill>
                  <a:srgbClr val="000000"/>
                </a:solidFill>
                <a:latin typeface="Constantia" panose="02030602050306030303" pitchFamily="18" charset="0"/>
              </a:rPr>
              <a:t>Together with Croatia, it is one of the six federal units that made up the Socialist Republic of Yugoslavia and was formed after the collapse of Yugoslavia in the 1990’s.  </a:t>
            </a:r>
          </a:p>
          <a:p>
            <a:pPr eaLnBrk="1" hangingPunct="1">
              <a:spcBef>
                <a:spcPct val="0"/>
              </a:spcBef>
            </a:pPr>
            <a:endParaRPr lang="en-US" altLang="en-US">
              <a:solidFill>
                <a:srgbClr val="000000"/>
              </a:solidFill>
              <a:latin typeface="Constantia" panose="02030602050306030303" pitchFamily="18" charset="0"/>
            </a:endParaRPr>
          </a:p>
          <a:p>
            <a:pPr eaLnBrk="1" hangingPunct="1">
              <a:spcBef>
                <a:spcPct val="0"/>
              </a:spcBef>
            </a:pPr>
            <a:r>
              <a:rPr lang="en-US" altLang="en-US">
                <a:solidFill>
                  <a:srgbClr val="202122"/>
                </a:solidFill>
                <a:latin typeface="Constantia" panose="02030602050306030303" pitchFamily="18" charset="0"/>
                <a:cs typeface="Times New Roman" panose="02020603050405020304" pitchFamily="18" charset="0"/>
              </a:rPr>
              <a:t>Grape growing and winemaking is not new to BiH, but the Balkan Peninsula has been a stage for war and strife since the times of the Illyrians (over 2000 years ago).  Their most recent troubles in the 1990’s nearly destroyed all vineyards and winemaking capabilities. </a:t>
            </a:r>
          </a:p>
          <a:p>
            <a:pPr eaLnBrk="1" hangingPunct="1">
              <a:spcBef>
                <a:spcPct val="0"/>
              </a:spcBef>
            </a:pPr>
            <a:endParaRPr lang="en-US" altLang="en-US">
              <a:solidFill>
                <a:srgbClr val="222222"/>
              </a:solidFill>
              <a:latin typeface="Constantia" panose="02030602050306030303" pitchFamily="18" charset="0"/>
              <a:cs typeface="Aharoni" panose="02010803020104030203" pitchFamily="2" charset="-79"/>
            </a:endParaRPr>
          </a:p>
          <a:p>
            <a:pPr eaLnBrk="1" hangingPunct="1">
              <a:spcBef>
                <a:spcPct val="0"/>
              </a:spcBef>
            </a:pPr>
            <a:r>
              <a:rPr lang="en-US" altLang="en-US">
                <a:solidFill>
                  <a:srgbClr val="222222"/>
                </a:solidFill>
                <a:latin typeface="Constantia" panose="02030602050306030303" pitchFamily="18" charset="0"/>
                <a:cs typeface="Aharoni" panose="02010803020104030203" pitchFamily="2" charset="-79"/>
              </a:rPr>
              <a:t>Winemaking in Bosnia-Herzegovina has a long history, but little commercialization abilities, international marketing or export capabilities.  </a:t>
            </a:r>
          </a:p>
          <a:p>
            <a:pPr eaLnBrk="1" hangingPunct="1">
              <a:spcBef>
                <a:spcPct val="0"/>
              </a:spcBef>
            </a:pPr>
            <a:endParaRPr lang="en-US" altLang="en-US">
              <a:solidFill>
                <a:srgbClr val="222222"/>
              </a:solidFill>
              <a:latin typeface="Constantia" panose="02030602050306030303" pitchFamily="18" charset="0"/>
              <a:cs typeface="Aharoni" panose="02010803020104030203" pitchFamily="2" charset="-79"/>
            </a:endParaRPr>
          </a:p>
          <a:p>
            <a:pPr eaLnBrk="1" hangingPunct="1">
              <a:spcBef>
                <a:spcPct val="0"/>
              </a:spcBef>
            </a:pPr>
            <a:r>
              <a:rPr lang="en-US" altLang="en-US">
                <a:solidFill>
                  <a:srgbClr val="222222"/>
                </a:solidFill>
                <a:latin typeface="Constantia" panose="02030602050306030303" pitchFamily="18" charset="0"/>
                <a:cs typeface="Aharoni" panose="02010803020104030203" pitchFamily="2" charset="-79"/>
              </a:rPr>
              <a:t>The area is ripe for growth and within the past 10 years, many pioneers have begun taking the steps needed to commercialize.  The potential for quality wine production is high.</a:t>
            </a:r>
          </a:p>
          <a:p>
            <a:pPr eaLnBrk="1" hangingPunct="1">
              <a:spcBef>
                <a:spcPct val="0"/>
              </a:spcBef>
            </a:pPr>
            <a:endParaRPr lang="en-US" altLang="en-US">
              <a:solidFill>
                <a:srgbClr val="222222"/>
              </a:solidFill>
              <a:latin typeface="Constantia" panose="02030602050306030303" pitchFamily="18" charset="0"/>
              <a:cs typeface="Aharoni" panose="02010803020104030203" pitchFamily="2" charset="-79"/>
            </a:endParaRPr>
          </a:p>
        </p:txBody>
      </p:sp>
      <p:sp>
        <p:nvSpPr>
          <p:cNvPr id="4" name="Slide Number Placeholder 3">
            <a:extLst>
              <a:ext uri="{FF2B5EF4-FFF2-40B4-BE49-F238E27FC236}">
                <a16:creationId xmlns:a16="http://schemas.microsoft.com/office/drawing/2014/main" id="{49AA6AF0-3E8D-4BC7-BACE-D5D4D0FB8041}"/>
              </a:ext>
            </a:extLst>
          </p:cNvPr>
          <p:cNvSpPr>
            <a:spLocks noGrp="1"/>
          </p:cNvSpPr>
          <p:nvPr>
            <p:ph type="sldNum" sz="quarter" idx="5"/>
          </p:nvPr>
        </p:nvSpPr>
        <p:spPr/>
        <p:txBody>
          <a:bodyPr/>
          <a:lstStyle/>
          <a:p>
            <a:pPr>
              <a:defRPr/>
            </a:pPr>
            <a:fld id="{170FC7B5-D7E8-4113-A095-DC477EE4E8B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AD8F672-C60D-4306-9986-25BC36388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B4A6BC-34CD-4118-A189-3AE2FCAF4BC5}"/>
              </a:ext>
            </a:extLst>
          </p:cNvPr>
          <p:cNvSpPr>
            <a:spLocks noGrp="1"/>
          </p:cNvSpPr>
          <p:nvPr>
            <p:ph type="body" idx="1"/>
          </p:nvPr>
        </p:nvSpPr>
        <p:spPr/>
        <p:txBody>
          <a:bodyPr/>
          <a:lstStyle/>
          <a:p>
            <a:pPr eaLnBrk="1" fontAlgn="auto" hangingPunct="1">
              <a:lnSpc>
                <a:spcPct val="119000"/>
              </a:lnSpc>
              <a:spcBef>
                <a:spcPts val="0"/>
              </a:spcBef>
              <a:spcAft>
                <a:spcPts val="0"/>
              </a:spcAft>
              <a:buFont typeface="Arial" panose="020B0604020202020204" pitchFamily="34" charset="0"/>
              <a:buNone/>
              <a:defRPr/>
            </a:pPr>
            <a:r>
              <a:rPr lang="en-US" dirty="0" err="1">
                <a:latin typeface="Constantia" panose="02030602050306030303" pitchFamily="18" charset="0"/>
              </a:rPr>
              <a:t>BiH</a:t>
            </a:r>
            <a:r>
              <a:rPr lang="en-US" dirty="0">
                <a:latin typeface="Constantia" panose="02030602050306030303" pitchFamily="18" charset="0"/>
              </a:rPr>
              <a:t> has two major recognized wine growing regions, Northern Bosnia and Herzegovina.  Each growing region is further classified into three more specific wine regions:</a:t>
            </a:r>
          </a:p>
          <a:p>
            <a:pPr eaLnBrk="1" fontAlgn="auto" hangingPunct="1">
              <a:spcBef>
                <a:spcPts val="0"/>
              </a:spcBef>
              <a:spcAft>
                <a:spcPts val="0"/>
              </a:spcAft>
              <a:defRPr/>
            </a:pPr>
            <a:endParaRPr lang="en-US" b="1" dirty="0">
              <a:solidFill>
                <a:srgbClr val="222222"/>
              </a:solidFill>
              <a:latin typeface="Constantia" panose="02030602050306030303" pitchFamily="18" charset="0"/>
            </a:endParaRPr>
          </a:p>
          <a:p>
            <a:pPr eaLnBrk="1" fontAlgn="auto" hangingPunct="1">
              <a:spcBef>
                <a:spcPts val="0"/>
              </a:spcBef>
              <a:spcAft>
                <a:spcPts val="0"/>
              </a:spcAft>
              <a:defRPr/>
            </a:pPr>
            <a:r>
              <a:rPr lang="en-US" b="1" dirty="0">
                <a:solidFill>
                  <a:srgbClr val="222222"/>
                </a:solidFill>
                <a:latin typeface="Constantia" panose="02030602050306030303" pitchFamily="18" charset="0"/>
              </a:rPr>
              <a:t>Northern Bosnia: </a:t>
            </a:r>
            <a:r>
              <a:rPr lang="en-US" dirty="0">
                <a:latin typeface="Constantia" panose="02030602050306030303" pitchFamily="18" charset="0"/>
              </a:rPr>
              <a:t>Mostly forested with Dinaric Alps in center and Pannonian Plains to the north</a:t>
            </a:r>
            <a:endParaRPr lang="en-US" b="1" dirty="0">
              <a:solidFill>
                <a:srgbClr val="222222"/>
              </a:solidFill>
              <a:latin typeface="Constantia" panose="02030602050306030303"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dirty="0" err="1">
                <a:solidFill>
                  <a:srgbClr val="222222"/>
                </a:solidFill>
                <a:latin typeface="Constantia" panose="02030602050306030303" pitchFamily="18" charset="0"/>
              </a:rPr>
              <a:t>Kozarac</a:t>
            </a:r>
            <a:r>
              <a:rPr lang="en-US" dirty="0">
                <a:solidFill>
                  <a:srgbClr val="222222"/>
                </a:solidFill>
                <a:latin typeface="Constantia" panose="02030602050306030303" pitchFamily="18" charset="0"/>
              </a:rPr>
              <a:t> Region</a:t>
            </a:r>
          </a:p>
          <a:p>
            <a:pPr marL="171450" indent="-171450" eaLnBrk="1" fontAlgn="auto" hangingPunct="1">
              <a:spcBef>
                <a:spcPts val="0"/>
              </a:spcBef>
              <a:spcAft>
                <a:spcPts val="0"/>
              </a:spcAft>
              <a:buFont typeface="Arial" panose="020B0604020202020204" pitchFamily="34" charset="0"/>
              <a:buChar char="•"/>
              <a:defRPr/>
            </a:pPr>
            <a:r>
              <a:rPr lang="en-US" dirty="0" err="1">
                <a:solidFill>
                  <a:srgbClr val="222222"/>
                </a:solidFill>
                <a:latin typeface="Constantia" panose="02030602050306030303" pitchFamily="18" charset="0"/>
              </a:rPr>
              <a:t>Ukrina</a:t>
            </a:r>
            <a:r>
              <a:rPr lang="en-US" dirty="0">
                <a:solidFill>
                  <a:srgbClr val="222222"/>
                </a:solidFill>
                <a:latin typeface="Constantia" panose="02030602050306030303" pitchFamily="18" charset="0"/>
              </a:rPr>
              <a:t> Region</a:t>
            </a:r>
          </a:p>
          <a:p>
            <a:pPr marL="171450" indent="-171450" eaLnBrk="1" fontAlgn="auto" hangingPunct="1">
              <a:spcBef>
                <a:spcPts val="0"/>
              </a:spcBef>
              <a:spcAft>
                <a:spcPts val="0"/>
              </a:spcAft>
              <a:buFont typeface="Arial" panose="020B0604020202020204" pitchFamily="34" charset="0"/>
              <a:buChar char="•"/>
              <a:defRPr/>
            </a:pPr>
            <a:r>
              <a:rPr lang="en-US" dirty="0" err="1">
                <a:solidFill>
                  <a:srgbClr val="222222"/>
                </a:solidFill>
                <a:latin typeface="Constantia" panose="02030602050306030303" pitchFamily="18" charset="0"/>
              </a:rPr>
              <a:t>Majevica</a:t>
            </a:r>
            <a:r>
              <a:rPr lang="en-US" dirty="0">
                <a:solidFill>
                  <a:srgbClr val="222222"/>
                </a:solidFill>
                <a:latin typeface="Constantia" panose="02030602050306030303" pitchFamily="18" charset="0"/>
              </a:rPr>
              <a:t> Region</a:t>
            </a:r>
          </a:p>
          <a:p>
            <a:pPr marL="171450" indent="-171450" eaLnBrk="1" fontAlgn="auto" hangingPunct="1">
              <a:spcBef>
                <a:spcPts val="0"/>
              </a:spcBef>
              <a:spcAft>
                <a:spcPts val="0"/>
              </a:spcAft>
              <a:buFont typeface="Arial" panose="020B0604020202020204" pitchFamily="34" charset="0"/>
              <a:buChar char="•"/>
              <a:defRPr/>
            </a:pPr>
            <a:endParaRPr lang="en-US" dirty="0">
              <a:solidFill>
                <a:srgbClr val="222222"/>
              </a:solidFill>
              <a:latin typeface="Constantia" panose="02030602050306030303" pitchFamily="18" charset="0"/>
            </a:endParaRPr>
          </a:p>
          <a:p>
            <a:pPr eaLnBrk="1" fontAlgn="auto" hangingPunct="1">
              <a:spcBef>
                <a:spcPts val="0"/>
              </a:spcBef>
              <a:spcAft>
                <a:spcPts val="0"/>
              </a:spcAft>
              <a:buFont typeface="Arial" panose="020B0604020202020204" pitchFamily="34" charset="0"/>
              <a:buNone/>
              <a:defRPr/>
            </a:pPr>
            <a:r>
              <a:rPr lang="en-US" b="1" dirty="0">
                <a:solidFill>
                  <a:srgbClr val="222222"/>
                </a:solidFill>
                <a:latin typeface="Constantia" panose="02030602050306030303" pitchFamily="18" charset="0"/>
              </a:rPr>
              <a:t>Herzegovina: </a:t>
            </a:r>
            <a:r>
              <a:rPr lang="en-US" dirty="0">
                <a:latin typeface="Constantia" panose="02030602050306030303" pitchFamily="18" charset="0"/>
              </a:rPr>
              <a:t>Located along the Adriatic sea south of Northern Bosnian region</a:t>
            </a:r>
            <a:endParaRPr lang="en-US" b="1" dirty="0">
              <a:solidFill>
                <a:srgbClr val="222222"/>
              </a:solidFill>
              <a:latin typeface="Constantia" panose="02030602050306030303"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dirty="0" err="1">
                <a:solidFill>
                  <a:srgbClr val="222222"/>
                </a:solidFill>
                <a:latin typeface="Constantia" panose="02030602050306030303" pitchFamily="18" charset="0"/>
              </a:rPr>
              <a:t>Siroki</a:t>
            </a:r>
            <a:r>
              <a:rPr lang="en-US" dirty="0">
                <a:solidFill>
                  <a:srgbClr val="222222"/>
                </a:solidFill>
                <a:latin typeface="Constantia" panose="02030602050306030303" pitchFamily="18" charset="0"/>
              </a:rPr>
              <a:t> </a:t>
            </a:r>
            <a:r>
              <a:rPr lang="en-US" dirty="0" err="1">
                <a:solidFill>
                  <a:srgbClr val="222222"/>
                </a:solidFill>
                <a:latin typeface="Constantia" panose="02030602050306030303" pitchFamily="18" charset="0"/>
              </a:rPr>
              <a:t>Brijeg</a:t>
            </a:r>
            <a:r>
              <a:rPr lang="en-US" dirty="0">
                <a:solidFill>
                  <a:srgbClr val="222222"/>
                </a:solidFill>
                <a:latin typeface="Constantia" panose="02030602050306030303" pitchFamily="18" charset="0"/>
              </a:rPr>
              <a:t> Region</a:t>
            </a:r>
          </a:p>
          <a:p>
            <a:pPr marL="171450" indent="-171450" eaLnBrk="1" fontAlgn="auto" hangingPunct="1">
              <a:spcBef>
                <a:spcPts val="0"/>
              </a:spcBef>
              <a:spcAft>
                <a:spcPts val="0"/>
              </a:spcAft>
              <a:buFont typeface="Arial" panose="020B0604020202020204" pitchFamily="34" charset="0"/>
              <a:buChar char="•"/>
              <a:defRPr/>
            </a:pPr>
            <a:r>
              <a:rPr lang="en-US" dirty="0">
                <a:solidFill>
                  <a:srgbClr val="222222"/>
                </a:solidFill>
                <a:latin typeface="Constantia" panose="02030602050306030303" pitchFamily="18" charset="0"/>
              </a:rPr>
              <a:t>Mostar Region – most important region</a:t>
            </a:r>
          </a:p>
          <a:p>
            <a:pPr marL="171450" indent="-171450" eaLnBrk="1" fontAlgn="auto" hangingPunct="1">
              <a:spcBef>
                <a:spcPts val="0"/>
              </a:spcBef>
              <a:spcAft>
                <a:spcPts val="0"/>
              </a:spcAft>
              <a:buFont typeface="Arial" panose="020B0604020202020204" pitchFamily="34" charset="0"/>
              <a:buChar char="•"/>
              <a:defRPr/>
            </a:pPr>
            <a:r>
              <a:rPr lang="en-US" dirty="0">
                <a:solidFill>
                  <a:srgbClr val="222222"/>
                </a:solidFill>
                <a:latin typeface="Constantia" panose="02030602050306030303" pitchFamily="18" charset="0"/>
              </a:rPr>
              <a:t>Jablanica Region</a:t>
            </a:r>
          </a:p>
          <a:p>
            <a:pPr eaLnBrk="1" fontAlgn="auto" hangingPunct="1">
              <a:lnSpc>
                <a:spcPct val="119000"/>
              </a:lnSpc>
              <a:spcBef>
                <a:spcPts val="0"/>
              </a:spcBef>
              <a:spcAft>
                <a:spcPts val="0"/>
              </a:spcAft>
              <a:defRPr/>
            </a:pPr>
            <a:endParaRPr lang="en-US" b="1" dirty="0">
              <a:latin typeface="Constantia" panose="02030602050306030303" pitchFamily="18" charset="0"/>
            </a:endParaRPr>
          </a:p>
          <a:p>
            <a:pPr eaLnBrk="1" fontAlgn="auto" hangingPunct="1">
              <a:lnSpc>
                <a:spcPct val="119000"/>
              </a:lnSpc>
              <a:spcBef>
                <a:spcPts val="0"/>
              </a:spcBef>
              <a:spcAft>
                <a:spcPts val="0"/>
              </a:spcAft>
              <a:defRPr/>
            </a:pPr>
            <a:r>
              <a:rPr lang="en-US" dirty="0">
                <a:solidFill>
                  <a:srgbClr val="222222"/>
                </a:solidFill>
                <a:latin typeface="Constantia" panose="02030602050306030303" pitchFamily="18" charset="0"/>
              </a:rPr>
              <a:t>All of our NTP Bosnia-Herzegovina wines come from the Herzegovina Region.</a:t>
            </a:r>
          </a:p>
          <a:p>
            <a:pPr marL="0" lvl="1" eaLnBrk="1" fontAlgn="auto" hangingPunct="1">
              <a:spcBef>
                <a:spcPts val="0"/>
              </a:spcBef>
              <a:spcAft>
                <a:spcPts val="0"/>
              </a:spcAft>
              <a:buFont typeface="Wingdings" panose="05000000000000000000" pitchFamily="2" charset="2"/>
              <a:buNone/>
              <a:defRPr/>
            </a:pPr>
            <a:endParaRPr lang="en-US" dirty="0">
              <a:solidFill>
                <a:srgbClr val="5E5E5E"/>
              </a:solidFill>
              <a:latin typeface="Constantia" panose="02030602050306030303" pitchFamily="18" charset="0"/>
            </a:endParaRPr>
          </a:p>
        </p:txBody>
      </p:sp>
      <p:sp>
        <p:nvSpPr>
          <p:cNvPr id="40964" name="Slide Number Placeholder 3">
            <a:extLst>
              <a:ext uri="{FF2B5EF4-FFF2-40B4-BE49-F238E27FC236}">
                <a16:creationId xmlns:a16="http://schemas.microsoft.com/office/drawing/2014/main" id="{4D74285B-119F-46F2-B482-EBCA3E0EF8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3B9E87E5-F7CE-4037-B703-5DCECC044795}" type="slidenum">
              <a:rPr lang="en-US" altLang="en-US" smtClean="0"/>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86E97EF-DD84-4AA0-9344-D38DAE6E52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5EF7541-57C9-4C84-A824-0CF056AE66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202122"/>
                </a:solidFill>
                <a:latin typeface="Constantia" panose="02030602050306030303" pitchFamily="18" charset="0"/>
              </a:rPr>
              <a:t>Norther</a:t>
            </a:r>
            <a:r>
              <a:rPr lang="en-US" altLang="en-US">
                <a:latin typeface="Constantia" panose="02030602050306030303" pitchFamily="18" charset="0"/>
              </a:rPr>
              <a:t>n Bosnia is mostly forested with the Dinaric Alps in the center and just kisses the Pannonian plains in the north.  </a:t>
            </a:r>
          </a:p>
          <a:p>
            <a:pPr eaLnBrk="1" hangingPunct="1">
              <a:spcBef>
                <a:spcPct val="0"/>
              </a:spcBef>
            </a:pPr>
            <a:endParaRPr lang="en-US" altLang="en-US">
              <a:latin typeface="Constantia" panose="02030602050306030303" pitchFamily="18" charset="0"/>
            </a:endParaRPr>
          </a:p>
          <a:p>
            <a:pPr eaLnBrk="1" hangingPunct="1">
              <a:spcBef>
                <a:spcPct val="0"/>
              </a:spcBef>
            </a:pPr>
            <a:r>
              <a:rPr lang="en-US" altLang="en-US">
                <a:latin typeface="Constantia" panose="02030602050306030303" pitchFamily="18" charset="0"/>
              </a:rPr>
              <a:t>Soils consist of limestone with deposits of iron, coal, lead, manganese, bauxite, lead and salt.  </a:t>
            </a:r>
          </a:p>
          <a:p>
            <a:pPr eaLnBrk="1" hangingPunct="1">
              <a:spcBef>
                <a:spcPct val="0"/>
              </a:spcBef>
            </a:pPr>
            <a:endParaRPr lang="en-US" altLang="en-US">
              <a:latin typeface="Constantia" panose="02030602050306030303" pitchFamily="18" charset="0"/>
            </a:endParaRPr>
          </a:p>
          <a:p>
            <a:pPr eaLnBrk="1" hangingPunct="1">
              <a:spcBef>
                <a:spcPct val="0"/>
              </a:spcBef>
            </a:pPr>
            <a:r>
              <a:rPr lang="en-US" altLang="en-US">
                <a:latin typeface="Constantia" panose="02030602050306030303" pitchFamily="18" charset="0"/>
              </a:rPr>
              <a:t>The Northern Bosnian region has continental climates of warm summers and cold snowy winters.</a:t>
            </a:r>
          </a:p>
        </p:txBody>
      </p:sp>
      <p:sp>
        <p:nvSpPr>
          <p:cNvPr id="43012" name="Slide Number Placeholder 3">
            <a:extLst>
              <a:ext uri="{FF2B5EF4-FFF2-40B4-BE49-F238E27FC236}">
                <a16:creationId xmlns:a16="http://schemas.microsoft.com/office/drawing/2014/main" id="{89F3F407-CC24-4131-913C-68D681D22E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7A4CFCDF-2AFB-45C3-A4B3-BCAE0B60D409}" type="slidenum">
              <a:rPr lang="en-US" altLang="en-US" smtClean="0"/>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C51132B-D1BA-432F-86A3-2BBD956FA7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2FC7628-EA6B-4911-B4F8-20B1534A4EB6}"/>
              </a:ext>
            </a:extLst>
          </p:cNvPr>
          <p:cNvSpPr>
            <a:spLocks noGrp="1"/>
          </p:cNvSpPr>
          <p:nvPr>
            <p:ph type="body" idx="1"/>
          </p:nvPr>
        </p:nvSpPr>
        <p:spPr/>
        <p:txBody>
          <a:bodyPr/>
          <a:lstStyle/>
          <a:p>
            <a:pPr>
              <a:defRPr/>
            </a:pPr>
            <a:endParaRPr lang="en-US" dirty="0">
              <a:latin typeface="+mj-lt"/>
            </a:endParaRPr>
          </a:p>
          <a:p>
            <a:pPr>
              <a:defRPr/>
            </a:pPr>
            <a:r>
              <a:rPr lang="en-US" dirty="0">
                <a:latin typeface="+mj-lt"/>
              </a:rPr>
              <a:t>F</a:t>
            </a:r>
            <a:r>
              <a:rPr lang="en-US" dirty="0">
                <a:latin typeface="Constantia" panose="02030602050306030303" pitchFamily="18" charset="0"/>
              </a:rPr>
              <a:t>irst and foremost, Illyria is an ancient region and Illyrians were the people who lived there.  </a:t>
            </a:r>
          </a:p>
          <a:p>
            <a:pPr>
              <a:defRPr/>
            </a:pPr>
            <a:endParaRPr lang="en-US" dirty="0">
              <a:latin typeface="Constantia" panose="02030602050306030303" pitchFamily="18" charset="0"/>
            </a:endParaRPr>
          </a:p>
          <a:p>
            <a:pPr>
              <a:defRPr/>
            </a:pPr>
            <a:r>
              <a:rPr lang="en-US" dirty="0">
                <a:latin typeface="Constantia" panose="02030602050306030303" pitchFamily="18" charset="0"/>
              </a:rPr>
              <a:t>We are going to learn specifically about the wines and grapes from Croatia and Bosnia-Herzegovina.</a:t>
            </a:r>
          </a:p>
        </p:txBody>
      </p:sp>
      <p:sp>
        <p:nvSpPr>
          <p:cNvPr id="8196" name="Slide Number Placeholder 3">
            <a:extLst>
              <a:ext uri="{FF2B5EF4-FFF2-40B4-BE49-F238E27FC236}">
                <a16:creationId xmlns:a16="http://schemas.microsoft.com/office/drawing/2014/main" id="{B70C2564-F600-4850-BF0F-125AB047FD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05C5FE86-24C5-42EF-857C-64166727885A}" type="slidenum">
              <a:rPr lang="en-US" altLang="en-US" smtClean="0">
                <a:solidFill>
                  <a:srgbClr val="000000"/>
                </a:solidFill>
              </a:rPr>
              <a:pPr fontAlgn="base">
                <a:spcBef>
                  <a:spcPct val="0"/>
                </a:spcBef>
                <a:spcAft>
                  <a:spcPct val="0"/>
                </a:spcAft>
              </a:pPr>
              <a:t>2</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DEF55B0-7E58-4FE4-A08F-0AB45C24F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B929E18-3718-4234-BD05-4A9D94EB41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onstantia" panose="02030602050306030303" pitchFamily="18" charset="0"/>
              </a:rPr>
              <a:t>The Herzegovina region is located along the Adriatic sea in the southern portion of the country.   </a:t>
            </a:r>
          </a:p>
          <a:p>
            <a:pPr eaLnBrk="1" hangingPunct="1">
              <a:spcBef>
                <a:spcPct val="0"/>
              </a:spcBef>
            </a:pPr>
            <a:r>
              <a:rPr lang="en-US" altLang="en-US">
                <a:latin typeface="Constantia" panose="02030602050306030303" pitchFamily="18" charset="0"/>
              </a:rPr>
              <a:t> </a:t>
            </a:r>
          </a:p>
          <a:p>
            <a:pPr eaLnBrk="1" hangingPunct="1">
              <a:spcBef>
                <a:spcPct val="0"/>
              </a:spcBef>
            </a:pPr>
            <a:r>
              <a:rPr lang="en-US" altLang="en-US">
                <a:latin typeface="Constantia" panose="02030602050306030303" pitchFamily="18" charset="0"/>
              </a:rPr>
              <a:t>Only a small part of Bosnia-Herzegovina actually touches the Adriatic sea, but it is not far away, and Herzegovina is able of enjoying a dry Mediterranean climate in the summer with cold winters.  </a:t>
            </a:r>
          </a:p>
          <a:p>
            <a:pPr eaLnBrk="1" hangingPunct="1">
              <a:spcBef>
                <a:spcPct val="0"/>
              </a:spcBef>
            </a:pPr>
            <a:endParaRPr lang="en-US" altLang="en-US">
              <a:latin typeface="Constantia" panose="02030602050306030303" pitchFamily="18" charset="0"/>
            </a:endParaRPr>
          </a:p>
          <a:p>
            <a:pPr eaLnBrk="1" hangingPunct="1">
              <a:spcBef>
                <a:spcPct val="0"/>
              </a:spcBef>
            </a:pPr>
            <a:r>
              <a:rPr lang="en-US" altLang="en-US">
                <a:latin typeface="Constantia" panose="02030602050306030303" pitchFamily="18" charset="0"/>
              </a:rPr>
              <a:t>Geology consists of karst formations (</a:t>
            </a:r>
            <a:r>
              <a:rPr lang="en-US" altLang="en-US">
                <a:solidFill>
                  <a:srgbClr val="202122"/>
                </a:solidFill>
                <a:latin typeface="Constantia" panose="02030602050306030303" pitchFamily="18" charset="0"/>
              </a:rPr>
              <a:t>dissolution of soluble rocks – gypsum, dolomite and limestone)</a:t>
            </a:r>
          </a:p>
          <a:p>
            <a:pPr eaLnBrk="1" hangingPunct="1">
              <a:spcBef>
                <a:spcPct val="0"/>
              </a:spcBef>
            </a:pPr>
            <a:endParaRPr lang="en-US" altLang="en-US">
              <a:solidFill>
                <a:srgbClr val="202122"/>
              </a:solidFill>
              <a:latin typeface="Constantia" panose="02030602050306030303" pitchFamily="18" charset="0"/>
            </a:endParaRPr>
          </a:p>
          <a:p>
            <a:pPr eaLnBrk="1" hangingPunct="1">
              <a:spcBef>
                <a:spcPct val="0"/>
              </a:spcBef>
            </a:pPr>
            <a:r>
              <a:rPr lang="en-US" altLang="en-US">
                <a:solidFill>
                  <a:srgbClr val="202122"/>
                </a:solidFill>
                <a:latin typeface="Constantia" panose="02030602050306030303" pitchFamily="18" charset="0"/>
              </a:rPr>
              <a:t>Most vineyards are stoney and vines seem to rise from the limestone rock.</a:t>
            </a:r>
          </a:p>
        </p:txBody>
      </p:sp>
      <p:sp>
        <p:nvSpPr>
          <p:cNvPr id="45060" name="Slide Number Placeholder 3">
            <a:extLst>
              <a:ext uri="{FF2B5EF4-FFF2-40B4-BE49-F238E27FC236}">
                <a16:creationId xmlns:a16="http://schemas.microsoft.com/office/drawing/2014/main" id="{3071204A-6133-4D8E-AB75-D3A1EE43BE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BCA281F-1A41-4DB5-BCC6-7BE5D9A4EAE1}" type="slidenum">
              <a:rPr lang="en-US" altLang="en-US" smtClean="0"/>
              <a:pPr fontAlgn="base">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52B65A1-BE07-4669-B4D4-E0458F65FA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9F80B7A-5037-4C97-8D8C-D5F9F2536B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These two grapes </a:t>
            </a:r>
            <a:r>
              <a:rPr lang="en-US" altLang="en-US">
                <a:solidFill>
                  <a:srgbClr val="5E5E5E"/>
                </a:solidFill>
                <a:latin typeface="Constantia" panose="02030602050306030303" pitchFamily="18" charset="0"/>
                <a:cs typeface="Calibri" panose="020F0502020204030204" pitchFamily="34" charset="0"/>
              </a:rPr>
              <a:t>Ž</a:t>
            </a:r>
            <a:r>
              <a:rPr lang="en-US" altLang="en-US">
                <a:solidFill>
                  <a:srgbClr val="5E5E5E"/>
                </a:solidFill>
                <a:latin typeface="Constantia" panose="02030602050306030303" pitchFamily="18" charset="0"/>
              </a:rPr>
              <a:t>ilavka and Blatina were only produced and grown in the Balkans, but now are grown in Louisiana!!! Yes, Louisiana.</a:t>
            </a:r>
          </a:p>
          <a:p>
            <a:pPr marL="0" lvl="1" eaLnBrk="1" hangingPunct="1">
              <a:spcBef>
                <a:spcPct val="0"/>
              </a:spcBef>
              <a:buFont typeface="Wingdings" panose="05000000000000000000" pitchFamily="2" charset="2"/>
              <a:buNone/>
            </a:pPr>
            <a:endParaRPr lang="en-US" altLang="en-US">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Just a short word here on Bena as it is used minimally as a blending grape. </a:t>
            </a:r>
          </a:p>
          <a:p>
            <a:pPr marL="171450" indent="-171450">
              <a:spcBef>
                <a:spcPct val="0"/>
              </a:spcBef>
              <a:buFontTx/>
              <a:buChar char="•"/>
            </a:pPr>
            <a:r>
              <a:rPr lang="en-US" altLang="en-US">
                <a:solidFill>
                  <a:srgbClr val="1D1D1F"/>
                </a:solidFill>
                <a:latin typeface="Constantia" panose="02030602050306030303" pitchFamily="18" charset="0"/>
              </a:rPr>
              <a:t>Cultivated mostly in Mostar region</a:t>
            </a:r>
          </a:p>
          <a:p>
            <a:pPr marL="171450" indent="-171450">
              <a:spcBef>
                <a:spcPct val="0"/>
              </a:spcBef>
              <a:buFontTx/>
              <a:buChar char="•"/>
            </a:pPr>
            <a:r>
              <a:rPr lang="en-US" altLang="en-US">
                <a:solidFill>
                  <a:srgbClr val="1D1D1F"/>
                </a:solidFill>
                <a:latin typeface="Constantia" panose="02030602050306030303" pitchFamily="18" charset="0"/>
              </a:rPr>
              <a:t>Unknown parentage. </a:t>
            </a:r>
          </a:p>
          <a:p>
            <a:pPr marL="171450" indent="-171450">
              <a:spcBef>
                <a:spcPct val="0"/>
              </a:spcBef>
              <a:buFontTx/>
              <a:buChar char="•"/>
            </a:pPr>
            <a:r>
              <a:rPr lang="en-US" altLang="en-US">
                <a:solidFill>
                  <a:srgbClr val="1D1D1F"/>
                </a:solidFill>
                <a:latin typeface="Constantia" panose="02030602050306030303" pitchFamily="18" charset="0"/>
              </a:rPr>
              <a:t>Also a table grape</a:t>
            </a:r>
            <a:endParaRPr lang="en-US" altLang="en-US">
              <a:latin typeface="Constantia" panose="02030602050306030303" pitchFamily="18" charset="0"/>
            </a:endParaRPr>
          </a:p>
          <a:p>
            <a:pPr marL="0" lvl="1" eaLnBrk="1" hangingPunct="1">
              <a:spcBef>
                <a:spcPct val="0"/>
              </a:spcBef>
              <a:buFont typeface="Wingdings" panose="05000000000000000000" pitchFamily="2" charset="2"/>
              <a:buNone/>
            </a:pPr>
            <a:endParaRPr lang="en-US" altLang="en-US">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endParaRPr lang="en-US" altLang="en-US">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r>
              <a:rPr lang="en-US" altLang="en-US">
                <a:solidFill>
                  <a:srgbClr val="5E5E5E"/>
                </a:solidFill>
                <a:latin typeface="Constantia" panose="02030602050306030303" pitchFamily="18" charset="0"/>
              </a:rPr>
              <a:t>	</a:t>
            </a:r>
          </a:p>
        </p:txBody>
      </p:sp>
      <p:sp>
        <p:nvSpPr>
          <p:cNvPr id="47108" name="Slide Number Placeholder 3">
            <a:extLst>
              <a:ext uri="{FF2B5EF4-FFF2-40B4-BE49-F238E27FC236}">
                <a16:creationId xmlns:a16="http://schemas.microsoft.com/office/drawing/2014/main" id="{C4399837-0E70-4E82-B09B-99D518572D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DA6A18E-F895-4D29-8A63-E2B804E91CD1}"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FB74168-83AC-4AD2-A20E-8A13F5862F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EBF6FAE-4FA3-4A2F-AC10-CC0D5C785D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buFont typeface="Wingdings" panose="05000000000000000000" pitchFamily="2" charset="2"/>
              <a:buNone/>
            </a:pPr>
            <a:r>
              <a:rPr lang="en-US" altLang="en-US">
                <a:solidFill>
                  <a:srgbClr val="202122"/>
                </a:solidFill>
                <a:latin typeface="Constantia" panose="02030602050306030303" pitchFamily="18" charset="0"/>
                <a:cs typeface="Arial" panose="020B0604020202020204" pitchFamily="34" charset="0"/>
              </a:rPr>
              <a:t>Has thick, but transparent skin allowing for lots of sugar and acid.  One of the meaning for its name is “strong roots” as the vine roots deeply and is draught and heat resistant.</a:t>
            </a:r>
          </a:p>
          <a:p>
            <a:pPr marL="0" lvl="1" eaLnBrk="1" hangingPunct="1">
              <a:spcBef>
                <a:spcPct val="0"/>
              </a:spcBef>
              <a:buFont typeface="Wingdings" panose="05000000000000000000" pitchFamily="2" charset="2"/>
              <a:buNone/>
            </a:pPr>
            <a:endParaRPr lang="en-US" altLang="en-US">
              <a:solidFill>
                <a:srgbClr val="202122"/>
              </a:solidFill>
              <a:latin typeface="Constantia" panose="02030602050306030303" pitchFamily="18" charset="0"/>
              <a:cs typeface="Arial" panose="020B0604020202020204" pitchFamily="34" charset="0"/>
            </a:endParaRPr>
          </a:p>
          <a:p>
            <a:pPr marL="0" lvl="1" eaLnBrk="1" hangingPunct="1">
              <a:spcBef>
                <a:spcPct val="0"/>
              </a:spcBef>
              <a:buFont typeface="Wingdings" panose="05000000000000000000" pitchFamily="2" charset="2"/>
              <a:buNone/>
            </a:pPr>
            <a:r>
              <a:rPr lang="en-US" altLang="en-US">
                <a:solidFill>
                  <a:srgbClr val="202122"/>
                </a:solidFill>
                <a:latin typeface="Constantia" panose="02030602050306030303" pitchFamily="18" charset="0"/>
                <a:cs typeface="Arial" panose="020B0604020202020204" pitchFamily="34" charset="0"/>
              </a:rPr>
              <a:t>Appearance:  pale straw can have a slight greenish tinge or a medium straw (when barrel aged) </a:t>
            </a:r>
          </a:p>
          <a:p>
            <a:pPr marL="0" lvl="1" eaLnBrk="1" hangingPunct="1">
              <a:spcBef>
                <a:spcPct val="0"/>
              </a:spcBef>
              <a:buFont typeface="Wingdings" panose="05000000000000000000" pitchFamily="2" charset="2"/>
              <a:buNone/>
            </a:pPr>
            <a:endParaRPr lang="en-US" altLang="en-US">
              <a:solidFill>
                <a:srgbClr val="202122"/>
              </a:solidFill>
              <a:latin typeface="Constantia" panose="02030602050306030303" pitchFamily="18" charset="0"/>
              <a:cs typeface="Arial" panose="020B0604020202020204" pitchFamily="34" charset="0"/>
            </a:endParaRPr>
          </a:p>
          <a:p>
            <a:pPr marL="0" lvl="1" eaLnBrk="1" hangingPunct="1">
              <a:spcBef>
                <a:spcPct val="0"/>
              </a:spcBef>
              <a:buFont typeface="Wingdings" panose="05000000000000000000" pitchFamily="2" charset="2"/>
              <a:buNone/>
            </a:pPr>
            <a:r>
              <a:rPr lang="en-US" altLang="en-US">
                <a:solidFill>
                  <a:srgbClr val="202122"/>
                </a:solidFill>
                <a:latin typeface="Constantia" panose="02030602050306030303" pitchFamily="18" charset="0"/>
                <a:cs typeface="Arial" panose="020B0604020202020204" pitchFamily="34" charset="0"/>
              </a:rPr>
              <a:t>Aromas: citrus, wildflower florals, roses, herbs, and minerals</a:t>
            </a:r>
          </a:p>
          <a:p>
            <a:pPr marL="0" lvl="1" eaLnBrk="1" hangingPunct="1">
              <a:spcBef>
                <a:spcPct val="0"/>
              </a:spcBef>
              <a:buFont typeface="Wingdings" panose="05000000000000000000" pitchFamily="2" charset="2"/>
              <a:buNone/>
            </a:pPr>
            <a:endParaRPr lang="en-US" altLang="en-US">
              <a:solidFill>
                <a:srgbClr val="8C8C8C"/>
              </a:solidFill>
              <a:latin typeface="Constantia" panose="02030602050306030303" pitchFamily="18" charset="0"/>
            </a:endParaRPr>
          </a:p>
          <a:p>
            <a:pPr marL="0" lvl="1" eaLnBrk="1" hangingPunct="1">
              <a:spcBef>
                <a:spcPct val="0"/>
              </a:spcBef>
              <a:buFont typeface="Wingdings" panose="05000000000000000000" pitchFamily="2" charset="2"/>
              <a:buNone/>
            </a:pPr>
            <a:r>
              <a:rPr lang="en-US" altLang="en-US">
                <a:solidFill>
                  <a:srgbClr val="8C8C8C"/>
                </a:solidFill>
                <a:latin typeface="Constantia" panose="02030602050306030303" pitchFamily="18" charset="0"/>
              </a:rPr>
              <a:t>Overall:  creates vibrant, fresh, acidic wines with high alcohol </a:t>
            </a:r>
          </a:p>
          <a:p>
            <a:pPr marL="0" lvl="1" eaLnBrk="1" hangingPunct="1">
              <a:spcBef>
                <a:spcPct val="0"/>
              </a:spcBef>
              <a:buFont typeface="Wingdings" panose="05000000000000000000" pitchFamily="2" charset="2"/>
              <a:buNone/>
            </a:pPr>
            <a:endParaRPr lang="en-US" altLang="en-US">
              <a:solidFill>
                <a:srgbClr val="8C8C8C"/>
              </a:solidFill>
              <a:latin typeface="Constantia" panose="02030602050306030303" pitchFamily="18" charset="0"/>
            </a:endParaRPr>
          </a:p>
          <a:p>
            <a:pPr marL="0" lvl="1" eaLnBrk="1" hangingPunct="1">
              <a:spcBef>
                <a:spcPct val="0"/>
              </a:spcBef>
              <a:buFont typeface="Wingdings" panose="05000000000000000000" pitchFamily="2" charset="2"/>
              <a:buNone/>
            </a:pPr>
            <a:r>
              <a:rPr lang="en-US" altLang="en-US">
                <a:solidFill>
                  <a:srgbClr val="8C8C8C"/>
                </a:solidFill>
                <a:latin typeface="Constantia" panose="02030602050306030303" pitchFamily="18" charset="0"/>
              </a:rPr>
              <a:t>Specs: 12-14% alcohol     5-6 g/l Total acidity</a:t>
            </a:r>
          </a:p>
          <a:p>
            <a:pPr marL="0" lvl="1" eaLnBrk="1" hangingPunct="1">
              <a:spcBef>
                <a:spcPct val="0"/>
              </a:spcBef>
              <a:buFont typeface="Wingdings" panose="05000000000000000000" pitchFamily="2" charset="2"/>
              <a:buNone/>
            </a:pPr>
            <a:endParaRPr lang="en-US" altLang="en-US">
              <a:solidFill>
                <a:srgbClr val="8C8C8C"/>
              </a:solidFill>
              <a:latin typeface="Constantia" panose="02030602050306030303" pitchFamily="18" charset="0"/>
            </a:endParaRPr>
          </a:p>
          <a:p>
            <a:pPr marL="0" lvl="1" eaLnBrk="1" hangingPunct="1">
              <a:spcBef>
                <a:spcPct val="0"/>
              </a:spcBef>
              <a:buFont typeface="Wingdings" panose="05000000000000000000" pitchFamily="2" charset="2"/>
              <a:buNone/>
            </a:pPr>
            <a:r>
              <a:rPr lang="en-US" altLang="en-US">
                <a:solidFill>
                  <a:srgbClr val="8C8C8C"/>
                </a:solidFill>
                <a:latin typeface="Constantia" panose="02030602050306030303" pitchFamily="18" charset="0"/>
              </a:rPr>
              <a:t>E</a:t>
            </a:r>
            <a:r>
              <a:rPr lang="en-US" altLang="en-US">
                <a:solidFill>
                  <a:srgbClr val="666666"/>
                </a:solidFill>
                <a:latin typeface="Constantia" panose="02030602050306030303" pitchFamily="18" charset="0"/>
              </a:rPr>
              <a:t>verybody experiences the Žilavka wine in a personal and individual way. </a:t>
            </a:r>
          </a:p>
          <a:p>
            <a:pPr eaLnBrk="1" hangingPunct="1">
              <a:spcBef>
                <a:spcPct val="0"/>
              </a:spcBef>
            </a:pPr>
            <a:endParaRPr lang="en-US" altLang="en-US">
              <a:solidFill>
                <a:srgbClr val="666666"/>
              </a:solidFill>
              <a:latin typeface="Constantia" panose="02030602050306030303" pitchFamily="18" charset="0"/>
            </a:endParaRPr>
          </a:p>
          <a:p>
            <a:pPr eaLnBrk="1" hangingPunct="1">
              <a:spcBef>
                <a:spcPct val="0"/>
              </a:spcBef>
            </a:pPr>
            <a:r>
              <a:rPr lang="en-US" altLang="en-US">
                <a:solidFill>
                  <a:srgbClr val="666666"/>
                </a:solidFill>
                <a:latin typeface="Constantia" panose="02030602050306030303" pitchFamily="18" charset="0"/>
              </a:rPr>
              <a:t>It has the strength of a typical southern/Mediterranean wine</a:t>
            </a:r>
          </a:p>
          <a:p>
            <a:pPr eaLnBrk="1" hangingPunct="1">
              <a:spcBef>
                <a:spcPct val="0"/>
              </a:spcBef>
            </a:pPr>
            <a:endParaRPr lang="en-US" altLang="en-US">
              <a:solidFill>
                <a:srgbClr val="666666"/>
              </a:solidFill>
              <a:latin typeface="Constantia" panose="02030602050306030303" pitchFamily="18" charset="0"/>
            </a:endParaRPr>
          </a:p>
          <a:p>
            <a:pPr eaLnBrk="1" hangingPunct="1">
              <a:spcBef>
                <a:spcPct val="0"/>
              </a:spcBef>
            </a:pPr>
            <a:r>
              <a:rPr lang="en-US" altLang="en-US">
                <a:solidFill>
                  <a:srgbClr val="666666"/>
                </a:solidFill>
                <a:latin typeface="Constantia" panose="02030602050306030303" pitchFamily="18" charset="0"/>
              </a:rPr>
              <a:t>Has high alcohol and acidity but gains roundness when barrel aged.  </a:t>
            </a:r>
            <a:endParaRPr lang="en-US" altLang="en-US" b="1">
              <a:solidFill>
                <a:srgbClr val="5E5E5E"/>
              </a:solidFill>
              <a:latin typeface="Constantia" panose="02030602050306030303" pitchFamily="18" charset="0"/>
            </a:endParaRPr>
          </a:p>
        </p:txBody>
      </p:sp>
      <p:sp>
        <p:nvSpPr>
          <p:cNvPr id="49156" name="Slide Number Placeholder 3">
            <a:extLst>
              <a:ext uri="{FF2B5EF4-FFF2-40B4-BE49-F238E27FC236}">
                <a16:creationId xmlns:a16="http://schemas.microsoft.com/office/drawing/2014/main" id="{A269241E-09C6-4FD1-81C5-C2B19C46E2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9D8A38CB-3187-4609-92E1-1D354E5576E4}"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676F77B-D3F5-4EB9-8E15-67C47A3611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E688397-517B-4C5B-A0B6-0DC2323AB4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666666"/>
                </a:solidFill>
                <a:latin typeface="Constantia" panose="02030602050306030303" pitchFamily="18" charset="0"/>
              </a:rPr>
              <a:t>Unique red wine grape that grows in only a small part of Herzegovinia.  That is being kept relevant by devoted growers and winemakers.  </a:t>
            </a:r>
          </a:p>
          <a:p>
            <a:pPr eaLnBrk="1" hangingPunct="1">
              <a:spcBef>
                <a:spcPct val="0"/>
              </a:spcBef>
            </a:pPr>
            <a:endParaRPr lang="en-US" altLang="en-US">
              <a:solidFill>
                <a:srgbClr val="666666"/>
              </a:solidFill>
              <a:latin typeface="Constantia" panose="02030602050306030303" pitchFamily="18" charset="0"/>
            </a:endParaRPr>
          </a:p>
          <a:p>
            <a:pPr eaLnBrk="1" hangingPunct="1">
              <a:spcBef>
                <a:spcPct val="0"/>
              </a:spcBef>
            </a:pPr>
            <a:r>
              <a:rPr lang="en-US" altLang="en-US">
                <a:solidFill>
                  <a:srgbClr val="666666"/>
                </a:solidFill>
                <a:latin typeface="Constantia" panose="02030602050306030303" pitchFamily="18" charset="0"/>
              </a:rPr>
              <a:t>Difficult to grow (only has female flowers).  Usually planted along other vines for, and to assist with, pollination.</a:t>
            </a:r>
          </a:p>
          <a:p>
            <a:pPr eaLnBrk="1" hangingPunct="1">
              <a:spcBef>
                <a:spcPct val="0"/>
              </a:spcBef>
            </a:pPr>
            <a:endParaRPr lang="en-US" altLang="en-US">
              <a:solidFill>
                <a:srgbClr val="666666"/>
              </a:solidFill>
              <a:latin typeface="Constantia" panose="02030602050306030303" pitchFamily="18" charset="0"/>
            </a:endParaRPr>
          </a:p>
          <a:p>
            <a:pPr eaLnBrk="1" hangingPunct="1">
              <a:spcBef>
                <a:spcPct val="0"/>
              </a:spcBef>
            </a:pPr>
            <a:r>
              <a:rPr lang="en-US" altLang="en-US">
                <a:solidFill>
                  <a:srgbClr val="666666"/>
                </a:solidFill>
                <a:latin typeface="Constantia" panose="02030602050306030303" pitchFamily="18" charset="0"/>
              </a:rPr>
              <a:t>Has a flowering time of 3 days or so and must be planted with other pollinators.  Some years do not produce fruit at all.</a:t>
            </a:r>
          </a:p>
          <a:p>
            <a:pPr eaLnBrk="1" hangingPunct="1">
              <a:spcBef>
                <a:spcPct val="0"/>
              </a:spcBef>
            </a:pPr>
            <a:endParaRPr lang="en-US" altLang="en-US">
              <a:solidFill>
                <a:srgbClr val="666666"/>
              </a:solidFill>
              <a:latin typeface="Constantia" panose="02030602050306030303" pitchFamily="18" charset="0"/>
            </a:endParaRPr>
          </a:p>
          <a:p>
            <a:pPr eaLnBrk="1" hangingPunct="1">
              <a:spcBef>
                <a:spcPct val="0"/>
              </a:spcBef>
            </a:pPr>
            <a:r>
              <a:rPr lang="en-US" altLang="en-US">
                <a:solidFill>
                  <a:srgbClr val="666666"/>
                </a:solidFill>
                <a:latin typeface="Constantia" panose="02030602050306030303" pitchFamily="18" charset="0"/>
              </a:rPr>
              <a:t>Can be aged in stainless steel and/or oak.  </a:t>
            </a:r>
          </a:p>
          <a:p>
            <a:pPr eaLnBrk="1" hangingPunct="1">
              <a:spcBef>
                <a:spcPct val="0"/>
              </a:spcBef>
            </a:pPr>
            <a:endParaRPr lang="en-US" altLang="en-US">
              <a:solidFill>
                <a:srgbClr val="666666"/>
              </a:solidFill>
              <a:latin typeface="Constantia" panose="02030602050306030303" pitchFamily="18" charset="0"/>
            </a:endParaRPr>
          </a:p>
          <a:p>
            <a:pPr eaLnBrk="1" hangingPunct="1">
              <a:spcBef>
                <a:spcPct val="0"/>
              </a:spcBef>
            </a:pPr>
            <a:r>
              <a:rPr lang="en-US" altLang="en-US">
                <a:solidFill>
                  <a:srgbClr val="666666"/>
                </a:solidFill>
                <a:latin typeface="Constantia" panose="02030602050306030303" pitchFamily="18" charset="0"/>
              </a:rPr>
              <a:t>Appearance:  Clear and bright ruby reds to deep purples. </a:t>
            </a:r>
          </a:p>
          <a:p>
            <a:pPr eaLnBrk="1" hangingPunct="1">
              <a:spcBef>
                <a:spcPct val="0"/>
              </a:spcBef>
            </a:pPr>
            <a:endParaRPr lang="en-US" altLang="en-US">
              <a:solidFill>
                <a:srgbClr val="666666"/>
              </a:solidFill>
              <a:latin typeface="Constantia" panose="02030602050306030303" pitchFamily="18" charset="0"/>
            </a:endParaRPr>
          </a:p>
          <a:p>
            <a:pPr marL="0" lvl="1" eaLnBrk="1" hangingPunct="1">
              <a:spcBef>
                <a:spcPct val="0"/>
              </a:spcBef>
            </a:pPr>
            <a:r>
              <a:rPr lang="en-US" altLang="en-US">
                <a:solidFill>
                  <a:srgbClr val="666666"/>
                </a:solidFill>
                <a:latin typeface="Constantia" panose="02030602050306030303" pitchFamily="18" charset="0"/>
              </a:rPr>
              <a:t>Aromas: florals, eucalyptus, tart red underripe fruits, spice, chocolate</a:t>
            </a:r>
          </a:p>
          <a:p>
            <a:pPr marL="0" lvl="1" eaLnBrk="1" hangingPunct="1">
              <a:spcBef>
                <a:spcPct val="0"/>
              </a:spcBef>
            </a:pPr>
            <a:endParaRPr lang="en-US" altLang="en-US">
              <a:solidFill>
                <a:srgbClr val="666666"/>
              </a:solidFill>
              <a:latin typeface="Constantia" panose="02030602050306030303" pitchFamily="18" charset="0"/>
            </a:endParaRPr>
          </a:p>
          <a:p>
            <a:pPr marL="0" lvl="1" eaLnBrk="1" hangingPunct="1">
              <a:spcBef>
                <a:spcPct val="0"/>
              </a:spcBef>
            </a:pPr>
            <a:r>
              <a:rPr lang="en-US" altLang="en-US">
                <a:solidFill>
                  <a:srgbClr val="666666"/>
                </a:solidFill>
                <a:latin typeface="Constantia" panose="02030602050306030303" pitchFamily="18" charset="0"/>
              </a:rPr>
              <a:t>Overall:  Lighter red wine (Gamay-ish) when grown in the south, has plenty of acid, best if aged up to 5 years in barrel. </a:t>
            </a:r>
          </a:p>
          <a:p>
            <a:pPr marL="0" lvl="1" eaLnBrk="1" hangingPunct="1">
              <a:spcBef>
                <a:spcPct val="0"/>
              </a:spcBef>
            </a:pPr>
            <a:endParaRPr lang="en-US" altLang="en-US">
              <a:solidFill>
                <a:srgbClr val="666666"/>
              </a:solidFill>
              <a:latin typeface="Constantia" panose="02030602050306030303" pitchFamily="18" charset="0"/>
            </a:endParaRPr>
          </a:p>
          <a:p>
            <a:pPr eaLnBrk="1" hangingPunct="1">
              <a:spcBef>
                <a:spcPct val="0"/>
              </a:spcBef>
            </a:pPr>
            <a:r>
              <a:rPr lang="en-US" altLang="en-US">
                <a:solidFill>
                  <a:srgbClr val="666666"/>
                </a:solidFill>
                <a:latin typeface="Constantia" panose="02030602050306030303" pitchFamily="18" charset="0"/>
              </a:rPr>
              <a:t>Specs: 12 to13.5 % of alcohol      5 to7 g/l of total acidity</a:t>
            </a:r>
          </a:p>
          <a:p>
            <a:pPr marL="0" lvl="1" eaLnBrk="1" hangingPunct="1">
              <a:spcBef>
                <a:spcPct val="0"/>
              </a:spcBef>
              <a:buFont typeface="Wingdings" panose="05000000000000000000" pitchFamily="2" charset="2"/>
              <a:buNone/>
            </a:pPr>
            <a:endParaRPr lang="en-US" altLang="en-US" sz="1100">
              <a:solidFill>
                <a:srgbClr val="5E5E5E"/>
              </a:solidFill>
              <a:latin typeface="Constantia" panose="02030602050306030303" pitchFamily="18" charset="0"/>
            </a:endParaRPr>
          </a:p>
        </p:txBody>
      </p:sp>
      <p:sp>
        <p:nvSpPr>
          <p:cNvPr id="51204" name="Slide Number Placeholder 3">
            <a:extLst>
              <a:ext uri="{FF2B5EF4-FFF2-40B4-BE49-F238E27FC236}">
                <a16:creationId xmlns:a16="http://schemas.microsoft.com/office/drawing/2014/main" id="{1EEE1762-F2A4-4A2F-B912-0E1F548BEA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CB0B9CCC-CB8E-45D9-8081-30CBC8A0626B}" type="slidenum">
              <a:rPr lang="en-US" altLang="en-US" smtClean="0"/>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AC0ABE7-1AAF-4095-AAB1-6CD1571081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1CDDCE79-B52D-4171-99E5-128263AEB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rgbClr val="5E5E5E"/>
                </a:solidFill>
                <a:latin typeface="Constantia" panose="02030602050306030303" pitchFamily="18" charset="0"/>
              </a:rPr>
              <a:t>Muscat is not Muscadine. </a:t>
            </a:r>
          </a:p>
          <a:p>
            <a:pPr eaLnBrk="1" hangingPunct="1">
              <a:spcBef>
                <a:spcPct val="0"/>
              </a:spcBef>
            </a:pPr>
            <a:endParaRPr lang="en-US" altLang="en-US" sz="1100" dirty="0">
              <a:solidFill>
                <a:srgbClr val="5E5E5E"/>
              </a:solidFill>
              <a:latin typeface="Constantia" panose="02030602050306030303" pitchFamily="18" charset="0"/>
            </a:endParaRPr>
          </a:p>
          <a:p>
            <a:pPr eaLnBrk="1" hangingPunct="1">
              <a:spcBef>
                <a:spcPct val="0"/>
              </a:spcBef>
            </a:pPr>
            <a:r>
              <a:rPr lang="en-US" altLang="en-US" sz="1100" dirty="0">
                <a:solidFill>
                  <a:srgbClr val="5E5E5E"/>
                </a:solidFill>
                <a:latin typeface="Constantia" panose="02030602050306030303" pitchFamily="18" charset="0"/>
              </a:rPr>
              <a:t>Tamjanika is </a:t>
            </a:r>
            <a:r>
              <a:rPr lang="en-US" altLang="en-US" sz="1100" dirty="0">
                <a:solidFill>
                  <a:srgbClr val="202122"/>
                </a:solidFill>
                <a:latin typeface="Constantia" panose="02030602050306030303" pitchFamily="18" charset="0"/>
              </a:rPr>
              <a:t>a variety of </a:t>
            </a:r>
            <a:r>
              <a:rPr lang="en-US" altLang="en-US" sz="1100" i="1" dirty="0">
                <a:solidFill>
                  <a:srgbClr val="202122"/>
                </a:solidFill>
                <a:latin typeface="Constantia" panose="02030602050306030303" pitchFamily="18" charset="0"/>
              </a:rPr>
              <a:t>Muscat Blanc a Petits Grains. </a:t>
            </a:r>
          </a:p>
          <a:p>
            <a:pPr eaLnBrk="1" hangingPunct="1">
              <a:spcBef>
                <a:spcPct val="0"/>
              </a:spcBef>
            </a:pPr>
            <a:endParaRPr lang="en-US" altLang="en-US" sz="1100" i="1" dirty="0">
              <a:solidFill>
                <a:srgbClr val="202122"/>
              </a:solidFill>
              <a:latin typeface="Constantia" panose="02030602050306030303" pitchFamily="18" charset="0"/>
            </a:endParaRPr>
          </a:p>
          <a:p>
            <a:pPr eaLnBrk="1" hangingPunct="1">
              <a:spcBef>
                <a:spcPct val="0"/>
              </a:spcBef>
            </a:pPr>
            <a:r>
              <a:rPr lang="en-US" altLang="en-US" sz="1100" dirty="0">
                <a:solidFill>
                  <a:srgbClr val="202122"/>
                </a:solidFill>
                <a:latin typeface="Constantia" panose="02030602050306030303" pitchFamily="18" charset="0"/>
              </a:rPr>
              <a:t>While technically a white grape, there are strains that produce pink-reddish brown colors.  One vine can produce a white grape one year and a pink one the next.  </a:t>
            </a:r>
          </a:p>
          <a:p>
            <a:pPr eaLnBrk="1" hangingPunct="1">
              <a:spcBef>
                <a:spcPct val="0"/>
              </a:spcBef>
            </a:pPr>
            <a:endParaRPr lang="en-US" altLang="en-US" sz="1100" dirty="0">
              <a:solidFill>
                <a:srgbClr val="202122"/>
              </a:solidFill>
              <a:latin typeface="Constantia" panose="02030602050306030303" pitchFamily="18" charset="0"/>
            </a:endParaRPr>
          </a:p>
          <a:p>
            <a:pPr eaLnBrk="1" hangingPunct="1">
              <a:spcBef>
                <a:spcPct val="0"/>
              </a:spcBef>
            </a:pPr>
            <a:r>
              <a:rPr lang="en-US" altLang="en-US" sz="1100" dirty="0">
                <a:solidFill>
                  <a:srgbClr val="202122"/>
                </a:solidFill>
                <a:latin typeface="Constantia" panose="02030602050306030303" pitchFamily="18" charset="0"/>
              </a:rPr>
              <a:t>Appearance:  pale to medium straw</a:t>
            </a:r>
          </a:p>
          <a:p>
            <a:pPr eaLnBrk="1" hangingPunct="1">
              <a:spcBef>
                <a:spcPct val="0"/>
              </a:spcBef>
            </a:pPr>
            <a:endParaRPr lang="en-US" altLang="en-US" sz="1100" dirty="0">
              <a:solidFill>
                <a:srgbClr val="202122"/>
              </a:solidFill>
              <a:latin typeface="Constantia" panose="02030602050306030303" pitchFamily="18" charset="0"/>
            </a:endParaRPr>
          </a:p>
          <a:p>
            <a:pPr eaLnBrk="1" hangingPunct="1">
              <a:spcBef>
                <a:spcPct val="0"/>
              </a:spcBef>
            </a:pPr>
            <a:r>
              <a:rPr lang="en-US" altLang="en-US" sz="1100" dirty="0">
                <a:solidFill>
                  <a:srgbClr val="202122"/>
                </a:solidFill>
                <a:latin typeface="Constantia" panose="02030602050306030303" pitchFamily="18" charset="0"/>
              </a:rPr>
              <a:t>Aromas:  characteristic Muscat notes floral, grapey/foxy, citrus, pineapple, sweet  basil and elderberries with touches of frankincense and cinnamon</a:t>
            </a:r>
          </a:p>
          <a:p>
            <a:pPr eaLnBrk="1" hangingPunct="1">
              <a:spcBef>
                <a:spcPct val="0"/>
              </a:spcBef>
            </a:pPr>
            <a:endParaRPr lang="en-US" altLang="en-US" sz="1600" dirty="0">
              <a:solidFill>
                <a:srgbClr val="202122"/>
              </a:solidFill>
              <a:latin typeface="Constantia" panose="02030602050306030303" pitchFamily="18" charset="0"/>
            </a:endParaRPr>
          </a:p>
          <a:p>
            <a:pPr eaLnBrk="1" hangingPunct="1">
              <a:spcBef>
                <a:spcPct val="0"/>
              </a:spcBef>
            </a:pPr>
            <a:r>
              <a:rPr lang="en-US" altLang="en-US" sz="1100" dirty="0">
                <a:solidFill>
                  <a:srgbClr val="202122"/>
                </a:solidFill>
                <a:latin typeface="Constantia" panose="02030602050306030303" pitchFamily="18" charset="0"/>
              </a:rPr>
              <a:t>Overall:  light and floral with refreshing yet tangy acidity.  Drink young and fresh.</a:t>
            </a:r>
          </a:p>
          <a:p>
            <a:pPr marL="0" lvl="1" eaLnBrk="1" hangingPunct="1">
              <a:spcBef>
                <a:spcPct val="0"/>
              </a:spcBef>
              <a:buFont typeface="Wingdings" panose="05000000000000000000" pitchFamily="2" charset="2"/>
              <a:buNone/>
            </a:pPr>
            <a:endParaRPr lang="en-US" altLang="en-US" sz="1100" dirty="0">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endParaRPr lang="en-US" altLang="en-US" sz="1100" dirty="0">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endParaRPr lang="en-US" altLang="en-US" sz="1100" dirty="0">
              <a:solidFill>
                <a:srgbClr val="5E5E5E"/>
              </a:solidFill>
              <a:latin typeface="Constantia" panose="02030602050306030303" pitchFamily="18" charset="0"/>
            </a:endParaRPr>
          </a:p>
          <a:p>
            <a:pPr marL="0" lvl="1" eaLnBrk="1" hangingPunct="1">
              <a:spcBef>
                <a:spcPct val="0"/>
              </a:spcBef>
              <a:buFont typeface="Wingdings" panose="05000000000000000000" pitchFamily="2" charset="2"/>
              <a:buNone/>
            </a:pPr>
            <a:endParaRPr lang="en-US" altLang="en-US" sz="1100" dirty="0">
              <a:solidFill>
                <a:srgbClr val="5E5E5E"/>
              </a:solidFill>
              <a:latin typeface="Constantia" panose="02030602050306030303" pitchFamily="18" charset="0"/>
            </a:endParaRPr>
          </a:p>
        </p:txBody>
      </p:sp>
      <p:sp>
        <p:nvSpPr>
          <p:cNvPr id="53252" name="Slide Number Placeholder 3">
            <a:extLst>
              <a:ext uri="{FF2B5EF4-FFF2-40B4-BE49-F238E27FC236}">
                <a16:creationId xmlns:a16="http://schemas.microsoft.com/office/drawing/2014/main" id="{35B480C4-4815-459C-9815-971E80EAA3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301A9542-5003-4A75-9BE9-44F8935D165E}" type="slidenum">
              <a:rPr lang="en-US" altLang="en-US" smtClean="0"/>
              <a:pPr fontAlgn="base">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F1FE1A3-F6AA-4D75-97F1-205C67CD6D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2985091-02B9-453D-B146-29EE465BC8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666666"/>
                </a:solidFill>
                <a:latin typeface="Constantia" panose="02030602050306030303" pitchFamily="18" charset="0"/>
              </a:rPr>
              <a:t>Kingpin grape of Bosnia-Herzegovina and grown all over the Balkan Peninsula.</a:t>
            </a:r>
          </a:p>
          <a:p>
            <a:pPr>
              <a:spcBef>
                <a:spcPct val="0"/>
              </a:spcBef>
            </a:pPr>
            <a:endParaRPr lang="en-US" altLang="en-US">
              <a:solidFill>
                <a:srgbClr val="666666"/>
              </a:solidFill>
              <a:latin typeface="Constantia" panose="02030602050306030303" pitchFamily="18" charset="0"/>
            </a:endParaRPr>
          </a:p>
          <a:p>
            <a:pPr>
              <a:spcBef>
                <a:spcPct val="0"/>
              </a:spcBef>
            </a:pPr>
            <a:r>
              <a:rPr lang="en-US" altLang="en-US">
                <a:solidFill>
                  <a:srgbClr val="666666"/>
                </a:solidFill>
                <a:latin typeface="Constantia" panose="02030602050306030303" pitchFamily="18" charset="0"/>
              </a:rPr>
              <a:t>Grape is large, thick-skinned, deep color which intensifies color of wine from a young purple to an aged intense dark ruby/purply red. </a:t>
            </a:r>
          </a:p>
          <a:p>
            <a:pPr>
              <a:spcBef>
                <a:spcPct val="0"/>
              </a:spcBef>
            </a:pPr>
            <a:endParaRPr lang="en-US" altLang="en-US">
              <a:solidFill>
                <a:srgbClr val="666666"/>
              </a:solidFill>
              <a:latin typeface="Constantia" panose="02030602050306030303" pitchFamily="18" charset="0"/>
            </a:endParaRPr>
          </a:p>
          <a:p>
            <a:pPr>
              <a:spcBef>
                <a:spcPct val="0"/>
              </a:spcBef>
            </a:pPr>
            <a:r>
              <a:rPr lang="en-US" altLang="en-US">
                <a:solidFill>
                  <a:srgbClr val="666666"/>
                </a:solidFill>
                <a:latin typeface="Constantia" panose="02030602050306030303" pitchFamily="18" charset="0"/>
              </a:rPr>
              <a:t>Higher sugar levels than Blatina with high alcohol levels.</a:t>
            </a:r>
          </a:p>
          <a:p>
            <a:pPr>
              <a:spcBef>
                <a:spcPct val="0"/>
              </a:spcBef>
            </a:pPr>
            <a:endParaRPr lang="en-US" altLang="en-US">
              <a:solidFill>
                <a:srgbClr val="666666"/>
              </a:solidFill>
              <a:latin typeface="Constantia" panose="02030602050306030303" pitchFamily="18" charset="0"/>
            </a:endParaRPr>
          </a:p>
          <a:p>
            <a:pPr>
              <a:spcBef>
                <a:spcPct val="0"/>
              </a:spcBef>
            </a:pPr>
            <a:r>
              <a:rPr lang="en-US" altLang="en-US">
                <a:solidFill>
                  <a:srgbClr val="666666"/>
                </a:solidFill>
                <a:latin typeface="Constantia" panose="02030602050306030303" pitchFamily="18" charset="0"/>
              </a:rPr>
              <a:t>Appearance:  Dark red to purple</a:t>
            </a:r>
          </a:p>
          <a:p>
            <a:pPr>
              <a:spcBef>
                <a:spcPct val="0"/>
              </a:spcBef>
            </a:pPr>
            <a:endParaRPr lang="en-US" altLang="en-US">
              <a:solidFill>
                <a:srgbClr val="666666"/>
              </a:solidFill>
              <a:latin typeface="Constantia" panose="02030602050306030303" pitchFamily="18" charset="0"/>
            </a:endParaRPr>
          </a:p>
          <a:p>
            <a:pPr>
              <a:spcBef>
                <a:spcPct val="0"/>
              </a:spcBef>
            </a:pPr>
            <a:r>
              <a:rPr lang="en-US" altLang="en-US">
                <a:solidFill>
                  <a:srgbClr val="666666"/>
                </a:solidFill>
                <a:latin typeface="Constantia" panose="02030602050306030303" pitchFamily="18" charset="0"/>
              </a:rPr>
              <a:t>Aroma:  pen ink, sage, cranberry, red currant, elderberry, pepper and herbs.</a:t>
            </a:r>
          </a:p>
          <a:p>
            <a:pPr>
              <a:spcBef>
                <a:spcPct val="0"/>
              </a:spcBef>
            </a:pPr>
            <a:endParaRPr lang="en-US" altLang="en-US">
              <a:solidFill>
                <a:srgbClr val="666666"/>
              </a:solidFill>
              <a:latin typeface="Constantia" panose="02030602050306030303" pitchFamily="18" charset="0"/>
            </a:endParaRPr>
          </a:p>
          <a:p>
            <a:pPr>
              <a:spcBef>
                <a:spcPct val="0"/>
              </a:spcBef>
            </a:pPr>
            <a:r>
              <a:rPr lang="en-US" altLang="en-US">
                <a:solidFill>
                  <a:srgbClr val="666666"/>
                </a:solidFill>
                <a:latin typeface="Constantia" panose="02030602050306030303" pitchFamily="18" charset="0"/>
              </a:rPr>
              <a:t>Overall:  If you like Grenache, you’ll like this grape.  Beware, some  wines can be very hot and can age nicely.</a:t>
            </a:r>
          </a:p>
          <a:p>
            <a:pPr>
              <a:spcBef>
                <a:spcPct val="0"/>
              </a:spcBef>
            </a:pPr>
            <a:endParaRPr lang="en-US" altLang="en-US">
              <a:solidFill>
                <a:srgbClr val="666666"/>
              </a:solidFill>
              <a:latin typeface="Constantia" panose="02030602050306030303" pitchFamily="18" charset="0"/>
            </a:endParaRPr>
          </a:p>
          <a:p>
            <a:pPr>
              <a:spcBef>
                <a:spcPct val="0"/>
              </a:spcBef>
            </a:pPr>
            <a:r>
              <a:rPr lang="en-US" altLang="en-US">
                <a:solidFill>
                  <a:srgbClr val="666666"/>
                </a:solidFill>
                <a:latin typeface="Constantia" panose="02030602050306030303" pitchFamily="18" charset="0"/>
              </a:rPr>
              <a:t>Young wines are tart, with intensive aroma, almost wild. They are tamed by aging in wooden barrels, </a:t>
            </a:r>
            <a:r>
              <a:rPr lang="en-US" altLang="en-US" i="1">
                <a:solidFill>
                  <a:srgbClr val="666666"/>
                </a:solidFill>
                <a:latin typeface="Constantia" panose="02030602050306030303" pitchFamily="18" charset="0"/>
              </a:rPr>
              <a:t>barrique. </a:t>
            </a:r>
          </a:p>
          <a:p>
            <a:pPr>
              <a:spcBef>
                <a:spcPct val="0"/>
              </a:spcBef>
            </a:pPr>
            <a:endParaRPr lang="en-US" altLang="en-US">
              <a:solidFill>
                <a:srgbClr val="666666"/>
              </a:solidFill>
              <a:latin typeface="Constantia" panose="02030602050306030303" pitchFamily="18" charset="0"/>
            </a:endParaRPr>
          </a:p>
          <a:p>
            <a:pPr>
              <a:spcBef>
                <a:spcPct val="0"/>
              </a:spcBef>
            </a:pPr>
            <a:r>
              <a:rPr lang="en-US" altLang="en-US">
                <a:solidFill>
                  <a:srgbClr val="666666"/>
                </a:solidFill>
                <a:latin typeface="Constantia" panose="02030602050306030303" pitchFamily="18" charset="0"/>
              </a:rPr>
              <a:t>Well aged vranac</a:t>
            </a:r>
            <a:r>
              <a:rPr lang="en-US" altLang="en-US" i="1">
                <a:solidFill>
                  <a:srgbClr val="666666"/>
                </a:solidFill>
                <a:latin typeface="Constantia" panose="02030602050306030303" pitchFamily="18" charset="0"/>
              </a:rPr>
              <a:t> </a:t>
            </a:r>
            <a:r>
              <a:rPr lang="en-US" altLang="en-US">
                <a:solidFill>
                  <a:srgbClr val="666666"/>
                </a:solidFill>
                <a:latin typeface="Constantia" panose="02030602050306030303" pitchFamily="18" charset="0"/>
              </a:rPr>
              <a:t>wines are strong and full bodied. </a:t>
            </a:r>
          </a:p>
          <a:p>
            <a:pPr>
              <a:spcBef>
                <a:spcPct val="0"/>
              </a:spcBef>
            </a:pPr>
            <a:endParaRPr lang="en-US" altLang="en-US">
              <a:solidFill>
                <a:srgbClr val="666666"/>
              </a:solidFill>
              <a:latin typeface="Constantia" panose="02030602050306030303" pitchFamily="18" charset="0"/>
            </a:endParaRPr>
          </a:p>
          <a:p>
            <a:pPr>
              <a:spcBef>
                <a:spcPct val="0"/>
              </a:spcBef>
            </a:pPr>
            <a:r>
              <a:rPr lang="en-US" altLang="en-US">
                <a:solidFill>
                  <a:srgbClr val="666666"/>
                </a:solidFill>
                <a:latin typeface="Constantia" panose="02030602050306030303" pitchFamily="18" charset="0"/>
              </a:rPr>
              <a:t>Vintages rich in acids may produce wines suitable for years long aging.</a:t>
            </a:r>
            <a:endParaRPr lang="en-US" altLang="en-US">
              <a:latin typeface="Constantia" panose="02030602050306030303" pitchFamily="18" charset="0"/>
            </a:endParaRPr>
          </a:p>
          <a:p>
            <a:pPr marL="0" lvl="1" eaLnBrk="1" hangingPunct="1">
              <a:spcBef>
                <a:spcPct val="0"/>
              </a:spcBef>
              <a:buFont typeface="Wingdings" panose="05000000000000000000" pitchFamily="2" charset="2"/>
              <a:buNone/>
            </a:pPr>
            <a:endParaRPr lang="en-US" altLang="en-US" sz="1100">
              <a:solidFill>
                <a:srgbClr val="5E5E5E"/>
              </a:solidFill>
              <a:latin typeface="Constantia" panose="02030602050306030303" pitchFamily="18" charset="0"/>
            </a:endParaRPr>
          </a:p>
        </p:txBody>
      </p:sp>
      <p:sp>
        <p:nvSpPr>
          <p:cNvPr id="55300" name="Slide Number Placeholder 3">
            <a:extLst>
              <a:ext uri="{FF2B5EF4-FFF2-40B4-BE49-F238E27FC236}">
                <a16:creationId xmlns:a16="http://schemas.microsoft.com/office/drawing/2014/main" id="{B38EAE5F-AC60-4CF3-BE62-6BDEB346D0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6D6C7BD7-C0B4-4E2B-9956-D512D648B179}" type="slidenum">
              <a:rPr lang="en-US" altLang="en-US" smtClean="0"/>
              <a:pPr fontAlgn="base">
                <a:spcBef>
                  <a:spcPct val="0"/>
                </a:spcBef>
                <a:spcAft>
                  <a:spcPct val="0"/>
                </a:spcAft>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90A9582-2BB6-4718-A899-D8687F417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A59C447-8ED5-44FB-8D8F-C9DD6BD4AC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292929"/>
                </a:solidFill>
                <a:latin typeface="Constantia" panose="02030602050306030303" pitchFamily="18" charset="0"/>
              </a:rPr>
              <a:t>Trnjak is a rare grape variety that is cultivated in Herzegovina</a:t>
            </a:r>
          </a:p>
          <a:p>
            <a:pPr eaLnBrk="1" hangingPunct="1">
              <a:spcBef>
                <a:spcPct val="0"/>
              </a:spcBef>
            </a:pPr>
            <a:endParaRPr lang="en-US" altLang="en-US">
              <a:solidFill>
                <a:srgbClr val="292929"/>
              </a:solidFill>
              <a:latin typeface="Constantia" panose="02030602050306030303" pitchFamily="18" charset="0"/>
            </a:endParaRPr>
          </a:p>
          <a:p>
            <a:pPr eaLnBrk="1" hangingPunct="1">
              <a:spcBef>
                <a:spcPct val="0"/>
              </a:spcBef>
            </a:pPr>
            <a:r>
              <a:rPr lang="en-US" altLang="en-US">
                <a:solidFill>
                  <a:srgbClr val="292929"/>
                </a:solidFill>
                <a:latin typeface="Constantia" panose="02030602050306030303" pitchFamily="18" charset="0"/>
              </a:rPr>
              <a:t>Difficult to cultivate.  Growers limit the vine to one shoot to maximize flavor.  </a:t>
            </a:r>
          </a:p>
          <a:p>
            <a:pPr eaLnBrk="1" hangingPunct="1">
              <a:spcBef>
                <a:spcPct val="0"/>
              </a:spcBef>
            </a:pPr>
            <a:endParaRPr lang="en-US" altLang="en-US">
              <a:solidFill>
                <a:srgbClr val="292929"/>
              </a:solidFill>
              <a:latin typeface="Constantia" panose="02030602050306030303" pitchFamily="18" charset="0"/>
            </a:endParaRPr>
          </a:p>
          <a:p>
            <a:pPr eaLnBrk="1" hangingPunct="1">
              <a:spcBef>
                <a:spcPct val="0"/>
              </a:spcBef>
            </a:pPr>
            <a:r>
              <a:rPr lang="en-US" altLang="en-US" u="sng">
                <a:solidFill>
                  <a:srgbClr val="292929"/>
                </a:solidFill>
                <a:latin typeface="Constantia" panose="02030602050306030303" pitchFamily="18" charset="0"/>
              </a:rPr>
              <a:t>Trnjak is mainly grown together with Blatina</a:t>
            </a:r>
            <a:r>
              <a:rPr lang="en-US" altLang="en-US">
                <a:solidFill>
                  <a:srgbClr val="292929"/>
                </a:solidFill>
                <a:latin typeface="Constantia" panose="02030602050306030303" pitchFamily="18" charset="0"/>
              </a:rPr>
              <a:t>—a grape that only has functional female flowers and needs other grape varieties to pollinate.</a:t>
            </a:r>
          </a:p>
          <a:p>
            <a:pPr eaLnBrk="1" hangingPunct="1">
              <a:spcBef>
                <a:spcPct val="0"/>
              </a:spcBef>
            </a:pPr>
            <a:br>
              <a:rPr lang="en-US" altLang="en-US">
                <a:latin typeface="Constantia" panose="02030602050306030303" pitchFamily="18" charset="0"/>
              </a:rPr>
            </a:br>
            <a:r>
              <a:rPr lang="en-US" altLang="en-US">
                <a:solidFill>
                  <a:srgbClr val="292929"/>
                </a:solidFill>
                <a:latin typeface="Constantia" panose="02030602050306030303" pitchFamily="18" charset="0"/>
              </a:rPr>
              <a:t>Often both types, Trnjak and Blatina, would be used in blends</a:t>
            </a:r>
          </a:p>
          <a:p>
            <a:pPr eaLnBrk="1" hangingPunct="1">
              <a:spcBef>
                <a:spcPct val="0"/>
              </a:spcBef>
            </a:pPr>
            <a:endParaRPr lang="en-US" altLang="en-US">
              <a:solidFill>
                <a:srgbClr val="292929"/>
              </a:solidFill>
              <a:latin typeface="Constantia" panose="02030602050306030303" pitchFamily="18" charset="0"/>
            </a:endParaRPr>
          </a:p>
          <a:p>
            <a:pPr eaLnBrk="1" hangingPunct="1">
              <a:spcBef>
                <a:spcPct val="0"/>
              </a:spcBef>
            </a:pPr>
            <a:r>
              <a:rPr lang="en-US" altLang="en-US">
                <a:solidFill>
                  <a:srgbClr val="292929"/>
                </a:solidFill>
                <a:latin typeface="Constantia" panose="02030602050306030303" pitchFamily="18" charset="0"/>
              </a:rPr>
              <a:t>Recently, Trnjak has been used to produce single variety wines. </a:t>
            </a:r>
          </a:p>
          <a:p>
            <a:pPr eaLnBrk="1" hangingPunct="1">
              <a:spcBef>
                <a:spcPct val="0"/>
              </a:spcBef>
            </a:pPr>
            <a:endParaRPr lang="en-US" altLang="en-US">
              <a:solidFill>
                <a:srgbClr val="292929"/>
              </a:solidFill>
              <a:latin typeface="Constantia" panose="02030602050306030303" pitchFamily="18" charset="0"/>
            </a:endParaRPr>
          </a:p>
          <a:p>
            <a:pPr eaLnBrk="1" hangingPunct="1">
              <a:spcBef>
                <a:spcPct val="0"/>
              </a:spcBef>
            </a:pPr>
            <a:r>
              <a:rPr lang="en-US" altLang="en-US">
                <a:solidFill>
                  <a:srgbClr val="292929"/>
                </a:solidFill>
                <a:latin typeface="Constantia" panose="02030602050306030303" pitchFamily="18" charset="0"/>
              </a:rPr>
              <a:t>Needs to be decanted for the best expression.</a:t>
            </a:r>
          </a:p>
          <a:p>
            <a:pPr marL="0" lvl="1" eaLnBrk="1" hangingPunct="1">
              <a:spcBef>
                <a:spcPct val="0"/>
              </a:spcBef>
              <a:buFont typeface="Wingdings" panose="05000000000000000000" pitchFamily="2" charset="2"/>
              <a:buNone/>
            </a:pPr>
            <a:endParaRPr lang="en-US" altLang="en-US" sz="1100">
              <a:solidFill>
                <a:srgbClr val="5E5E5E"/>
              </a:solidFill>
              <a:latin typeface="Constantia" panose="02030602050306030303" pitchFamily="18" charset="0"/>
            </a:endParaRPr>
          </a:p>
        </p:txBody>
      </p:sp>
      <p:sp>
        <p:nvSpPr>
          <p:cNvPr id="57348" name="Slide Number Placeholder 3">
            <a:extLst>
              <a:ext uri="{FF2B5EF4-FFF2-40B4-BE49-F238E27FC236}">
                <a16:creationId xmlns:a16="http://schemas.microsoft.com/office/drawing/2014/main" id="{7D32F6E1-8A30-41AD-A997-8BF53E2F7A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D523F7F6-622A-4901-A102-2D8E52C189BB}"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7DDE995-0B67-46DB-BA42-43CF20D529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FBCCB74-70A9-451D-9CEB-E33509E186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9396" name="Slide Number Placeholder 3">
            <a:extLst>
              <a:ext uri="{FF2B5EF4-FFF2-40B4-BE49-F238E27FC236}">
                <a16:creationId xmlns:a16="http://schemas.microsoft.com/office/drawing/2014/main" id="{34E56837-AE19-4A14-B20F-EAE362FE25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C48BB499-8688-4970-B5D3-D1CA3B78A7DD}" type="slidenum">
              <a:rPr lang="en-US" altLang="en-US" smtClean="0">
                <a:solidFill>
                  <a:srgbClr val="000000"/>
                </a:solidFill>
                <a:latin typeface="Calibri" panose="020F0502020204030204" pitchFamily="34" charset="0"/>
              </a:rPr>
              <a:pPr fontAlgn="base">
                <a:spcBef>
                  <a:spcPct val="0"/>
                </a:spcBef>
                <a:spcAft>
                  <a:spcPct val="0"/>
                </a:spcAft>
              </a:pPr>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31F0DD2-B37F-45E2-A77B-8254248AED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B61E423-38D9-40C0-A7EE-E5CF81EBE5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Constantia" panose="02030602050306030303" pitchFamily="18" charset="0"/>
              </a:rPr>
              <a:t>Po</a:t>
            </a:r>
            <a:r>
              <a:rPr lang="en-US" altLang="en-US">
                <a:latin typeface="Calibri" panose="020F0502020204030204" pitchFamily="34" charset="0"/>
                <a:cs typeface="Calibri" panose="020F0502020204030204" pitchFamily="34" charset="0"/>
              </a:rPr>
              <a:t>šip is the most popular white grape planted along the coast of Croatia.  </a:t>
            </a:r>
          </a:p>
          <a:p>
            <a:pPr eaLnBrk="1" hangingPunct="1"/>
            <a:endParaRPr lang="en-US" altLang="en-US">
              <a:latin typeface="Calibri" panose="020F0502020204030204" pitchFamily="34" charset="0"/>
              <a:cs typeface="Calibri" panose="020F0502020204030204" pitchFamily="34" charset="0"/>
            </a:endParaRPr>
          </a:p>
          <a:p>
            <a:pPr eaLnBrk="1" hangingPunct="1"/>
            <a:r>
              <a:rPr lang="en-US" altLang="en-US">
                <a:latin typeface="Calibri" panose="020F0502020204030204" pitchFamily="34" charset="0"/>
                <a:cs typeface="Calibri" panose="020F0502020204030204" pitchFamily="34" charset="0"/>
              </a:rPr>
              <a:t>This example shows bright, tropical fruits with citrus, and stone fruits, balanced with mineral and figs.</a:t>
            </a:r>
          </a:p>
          <a:p>
            <a:pPr eaLnBrk="1" hangingPunct="1"/>
            <a:endParaRPr lang="en-US" altLang="en-US">
              <a:latin typeface="Calibri" panose="020F0502020204030204" pitchFamily="34" charset="0"/>
              <a:cs typeface="Calibri" panose="020F0502020204030204" pitchFamily="34" charset="0"/>
            </a:endParaRPr>
          </a:p>
          <a:p>
            <a:pPr eaLnBrk="1" hangingPunct="1"/>
            <a:r>
              <a:rPr lang="en-US" altLang="en-US">
                <a:latin typeface="Calibri" panose="020F0502020204030204" pitchFamily="34" charset="0"/>
                <a:cs typeface="Calibri" panose="020F0502020204030204" pitchFamily="34" charset="0"/>
              </a:rPr>
              <a:t>It is medium bodied and pairs well with the shellfish caught in the region.</a:t>
            </a:r>
            <a:endParaRPr lang="en-US" altLang="en-US">
              <a:latin typeface="Constantia" panose="02030602050306030303" pitchFamily="18" charset="0"/>
            </a:endParaRPr>
          </a:p>
        </p:txBody>
      </p:sp>
      <p:sp>
        <p:nvSpPr>
          <p:cNvPr id="61444" name="Slide Number Placeholder 3">
            <a:extLst>
              <a:ext uri="{FF2B5EF4-FFF2-40B4-BE49-F238E27FC236}">
                <a16:creationId xmlns:a16="http://schemas.microsoft.com/office/drawing/2014/main" id="{5027F947-B535-4D08-A805-29420411A3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FAF4B807-7EA4-473F-8A1D-6185B0E5D1C2}" type="slidenum">
              <a:rPr lang="en-US" altLang="en-US" smtClean="0">
                <a:solidFill>
                  <a:srgbClr val="000000"/>
                </a:solidFill>
                <a:latin typeface="Calibri" panose="020F0502020204030204" pitchFamily="34" charset="0"/>
              </a:rPr>
              <a:pPr fontAlgn="base">
                <a:spcBef>
                  <a:spcPct val="0"/>
                </a:spcBef>
                <a:spcAft>
                  <a:spcPct val="0"/>
                </a:spcAft>
              </a:pPr>
              <a:t>28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757CB84-C15A-471F-A9E4-4E8E883109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6120CCB-5746-4339-86E8-F6DBCEF778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Constantia" panose="02030602050306030303" pitchFamily="18" charset="0"/>
              </a:rPr>
              <a:t>Plavac Mali has red pulp (a tenturier grape)</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This gives a vibrant color and concentration to the wine, with more noticeable tannins, yet fruity and balanced.</a:t>
            </a:r>
          </a:p>
          <a:p>
            <a:pPr eaLnBrk="1" hangingPunct="1"/>
            <a:endParaRPr lang="en-US" altLang="en-US">
              <a:latin typeface="Constantia" panose="02030602050306030303" pitchFamily="18" charset="0"/>
            </a:endParaRPr>
          </a:p>
        </p:txBody>
      </p:sp>
      <p:sp>
        <p:nvSpPr>
          <p:cNvPr id="63492" name="Slide Number Placeholder 3">
            <a:extLst>
              <a:ext uri="{FF2B5EF4-FFF2-40B4-BE49-F238E27FC236}">
                <a16:creationId xmlns:a16="http://schemas.microsoft.com/office/drawing/2014/main" id="{2B66CED0-B8FD-479C-9B1F-A07634CA82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C65B037B-BB2B-44C7-AA3A-9A4A9B1311C9}" type="slidenum">
              <a:rPr lang="en-US" altLang="en-US" smtClean="0">
                <a:solidFill>
                  <a:srgbClr val="000000"/>
                </a:solidFill>
                <a:latin typeface="Calibri" panose="020F0502020204030204" pitchFamily="34" charset="0"/>
              </a:rPr>
              <a:pPr fontAlgn="base">
                <a:spcBef>
                  <a:spcPct val="0"/>
                </a:spcBef>
                <a:spcAft>
                  <a:spcPct val="0"/>
                </a:spcAft>
              </a:pPr>
              <a:t>29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FCCBE1D-F8CE-4419-8AED-F0B67C3038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8B9807-31E8-4701-99BB-74CAAB072A09}"/>
              </a:ext>
            </a:extLst>
          </p:cNvPr>
          <p:cNvSpPr>
            <a:spLocks noGrp="1"/>
          </p:cNvSpPr>
          <p:nvPr>
            <p:ph type="body" idx="1"/>
          </p:nvPr>
        </p:nvSpPr>
        <p:spPr/>
        <p:txBody>
          <a:bodyPr/>
          <a:lstStyle/>
          <a:p>
            <a:pPr marL="457200" indent="-457200" eaLnBrk="1" fontAlgn="auto" hangingPunct="1">
              <a:spcBef>
                <a:spcPts val="0"/>
              </a:spcBef>
              <a:spcAft>
                <a:spcPts val="0"/>
              </a:spcAft>
              <a:buFont typeface="Wingdings" panose="05000000000000000000" pitchFamily="2" charset="2"/>
              <a:buChar char="§"/>
              <a:defRPr/>
            </a:pPr>
            <a:r>
              <a:rPr lang="en-US" dirty="0">
                <a:solidFill>
                  <a:srgbClr val="5E5E5E"/>
                </a:solidFill>
                <a:latin typeface="+mj-lt"/>
              </a:rPr>
              <a:t>Winemaking (and partaking) in the Balkan Peninsula has been around since the ancient times of Illyria.</a:t>
            </a:r>
          </a:p>
          <a:p>
            <a:pPr marL="457200" indent="-457200">
              <a:buFont typeface="Wingdings" panose="05000000000000000000" pitchFamily="2" charset="2"/>
              <a:buChar char="§"/>
              <a:defRPr/>
            </a:pPr>
            <a:endParaRPr lang="en-US" dirty="0">
              <a:solidFill>
                <a:srgbClr val="5E5E5E"/>
              </a:solidFill>
              <a:latin typeface="+mj-lt"/>
            </a:endParaRPr>
          </a:p>
          <a:p>
            <a:pPr marL="457200" indent="-457200">
              <a:buFont typeface="Wingdings" panose="05000000000000000000" pitchFamily="2" charset="2"/>
              <a:buChar char="§"/>
              <a:defRPr/>
            </a:pPr>
            <a:r>
              <a:rPr lang="en-US" dirty="0">
                <a:solidFill>
                  <a:srgbClr val="5E5E5E"/>
                </a:solidFill>
                <a:latin typeface="+mj-lt"/>
              </a:rPr>
              <a:t>Evidence of the region’s wine producing tradition prior to the arrival of the Romans can be found on stećci, </a:t>
            </a:r>
          </a:p>
          <a:p>
            <a:pPr marL="914400" lvl="1" indent="-457200" eaLnBrk="1" fontAlgn="auto" hangingPunct="1">
              <a:spcBef>
                <a:spcPts val="0"/>
              </a:spcBef>
              <a:spcAft>
                <a:spcPts val="0"/>
              </a:spcAft>
              <a:buFont typeface="Wingdings" panose="05000000000000000000" pitchFamily="2" charset="2"/>
              <a:buChar char="§"/>
              <a:defRPr/>
            </a:pPr>
            <a:r>
              <a:rPr lang="en-US" dirty="0">
                <a:solidFill>
                  <a:srgbClr val="5E5E5E"/>
                </a:solidFill>
                <a:latin typeface="+mj-lt"/>
              </a:rPr>
              <a:t>Stećci  -  Medieval tombstones scattered across Bosnian’s mountain tops, which are decorated with motifs of grapes, vines and a very happy man waving or beckoning</a:t>
            </a:r>
          </a:p>
          <a:p>
            <a:pPr lvl="2" indent="-457200" eaLnBrk="1" fontAlgn="auto" hangingPunct="1">
              <a:spcBef>
                <a:spcPts val="0"/>
              </a:spcBef>
              <a:spcAft>
                <a:spcPts val="0"/>
              </a:spcAft>
              <a:buFont typeface="Wingdings" panose="05000000000000000000" pitchFamily="2" charset="2"/>
              <a:buChar char="§"/>
              <a:defRPr/>
            </a:pPr>
            <a:r>
              <a:rPr lang="en-US" dirty="0">
                <a:solidFill>
                  <a:srgbClr val="5E5E5E"/>
                </a:solidFill>
                <a:latin typeface="+mj-lt"/>
              </a:rPr>
              <a:t>Medieval fortresses and ruins decorated with motifs of grapes and goblets.</a:t>
            </a:r>
          </a:p>
          <a:p>
            <a:pPr lvl="1" indent="-457200" eaLnBrk="1" fontAlgn="auto" hangingPunct="1">
              <a:spcBef>
                <a:spcPts val="0"/>
              </a:spcBef>
              <a:spcAft>
                <a:spcPts val="0"/>
              </a:spcAft>
              <a:buFont typeface="Wingdings" panose="05000000000000000000" pitchFamily="2" charset="2"/>
              <a:buChar char="§"/>
              <a:defRPr/>
            </a:pPr>
            <a:endParaRPr lang="en-US" sz="3000" dirty="0">
              <a:solidFill>
                <a:srgbClr val="5E5E5E"/>
              </a:solidFill>
              <a:latin typeface="Constantia" panose="02030602050306030303" pitchFamily="18" charset="0"/>
            </a:endParaRPr>
          </a:p>
        </p:txBody>
      </p:sp>
      <p:sp>
        <p:nvSpPr>
          <p:cNvPr id="10244" name="Slide Number Placeholder 3">
            <a:extLst>
              <a:ext uri="{FF2B5EF4-FFF2-40B4-BE49-F238E27FC236}">
                <a16:creationId xmlns:a16="http://schemas.microsoft.com/office/drawing/2014/main" id="{630CD597-B214-4FC7-9F71-662BD27D14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C13A7E5F-8752-4D67-A85F-2FF514DD44D8}" type="slidenum">
              <a:rPr lang="en-US" altLang="en-US" smtClean="0">
                <a:solidFill>
                  <a:srgbClr val="000000"/>
                </a:solidFill>
              </a:rPr>
              <a:pPr fontAlgn="base">
                <a:spcBef>
                  <a:spcPct val="0"/>
                </a:spcBef>
                <a:spcAft>
                  <a:spcPct val="0"/>
                </a:spcAft>
              </a:pPr>
              <a:t>3</a:t>
            </a:fld>
            <a:endParaRPr lang="en-US"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3CED9B4-B78D-4E5A-90BF-A80D0D9A1D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EC133172-8D4D-498A-88B8-34BFD411CB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Constantia" panose="02030602050306030303" pitchFamily="18" charset="0"/>
              </a:rPr>
              <a:t>The Original Zinfandel!</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Region:  Dalmatia</a:t>
            </a:r>
          </a:p>
          <a:p>
            <a:pPr eaLnBrk="1" hangingPunct="1"/>
            <a:r>
              <a:rPr lang="en-US" altLang="en-US">
                <a:latin typeface="Constantia" panose="02030602050306030303" pitchFamily="18" charset="0"/>
              </a:rPr>
              <a:t>Appellation:  Komorna</a:t>
            </a:r>
          </a:p>
          <a:p>
            <a:pPr eaLnBrk="1" hangingPunct="1"/>
            <a:r>
              <a:rPr lang="en-US" altLang="en-US">
                <a:latin typeface="Constantia" panose="02030602050306030303" pitchFamily="18" charset="0"/>
              </a:rPr>
              <a:t>Vineyard: Rizman</a:t>
            </a:r>
          </a:p>
          <a:p>
            <a:pPr eaLnBrk="1" hangingPunct="1"/>
            <a:r>
              <a:rPr lang="en-US" altLang="en-US">
                <a:latin typeface="Constantia" panose="02030602050306030303" pitchFamily="18" charset="0"/>
              </a:rPr>
              <a:t>Vintage 2016</a:t>
            </a:r>
          </a:p>
          <a:p>
            <a:pPr eaLnBrk="1" hangingPunct="1"/>
            <a:r>
              <a:rPr lang="en-US" altLang="en-US">
                <a:latin typeface="Constantia" panose="02030602050306030303" pitchFamily="18" charset="0"/>
              </a:rPr>
              <a:t>Varietal:  Tribidrag/Zinfandel</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Grapes picked by hand.  Aged in French and American oak 8-10 months</a:t>
            </a:r>
          </a:p>
          <a:p>
            <a:pPr eaLnBrk="1" hangingPunct="1"/>
            <a:r>
              <a:rPr lang="en-US" altLang="en-US">
                <a:latin typeface="Constantia" panose="02030602050306030303" pitchFamily="18" charset="0"/>
              </a:rPr>
              <a:t>Aged at least 6 month in bottle before release to market</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Pairs with rich stews/gravies, red meats and cheese</a:t>
            </a:r>
          </a:p>
          <a:p>
            <a:pPr eaLnBrk="1" hangingPunct="1"/>
            <a:endParaRPr lang="en-US" altLang="en-US">
              <a:latin typeface="Constantia" panose="02030602050306030303" pitchFamily="18" charset="0"/>
            </a:endParaRPr>
          </a:p>
          <a:p>
            <a:pPr eaLnBrk="1" hangingPunct="1"/>
            <a:endParaRPr lang="en-US" altLang="en-US"/>
          </a:p>
        </p:txBody>
      </p:sp>
      <p:sp>
        <p:nvSpPr>
          <p:cNvPr id="65540" name="Slide Number Placeholder 3">
            <a:extLst>
              <a:ext uri="{FF2B5EF4-FFF2-40B4-BE49-F238E27FC236}">
                <a16:creationId xmlns:a16="http://schemas.microsoft.com/office/drawing/2014/main" id="{53FC2A88-40C5-44C3-A2EB-8C983B5DE9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CD84E375-6DF4-4662-823A-38AED0F0D934}" type="slidenum">
              <a:rPr lang="en-US" altLang="en-US" smtClean="0">
                <a:solidFill>
                  <a:srgbClr val="000000"/>
                </a:solidFill>
                <a:latin typeface="Calibri" panose="020F0502020204030204" pitchFamily="34" charset="0"/>
              </a:rPr>
              <a:pPr fontAlgn="base">
                <a:spcBef>
                  <a:spcPct val="0"/>
                </a:spcBef>
                <a:spcAft>
                  <a:spcPct val="0"/>
                </a:spcAft>
              </a:pPr>
              <a:t>30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243F7D0-13D0-44DE-9B49-97A4E57337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D8BEE3D-A3F9-4604-A27C-9C04A8F151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Constantia" panose="02030602050306030303" pitchFamily="18" charset="0"/>
              </a:rPr>
              <a:t>2016 Won Silver Decanter Award in 2018</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Aged for 14 months in barrels</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Pair with game meat, prosciutto</a:t>
            </a:r>
          </a:p>
        </p:txBody>
      </p:sp>
      <p:sp>
        <p:nvSpPr>
          <p:cNvPr id="67588" name="Slide Number Placeholder 3">
            <a:extLst>
              <a:ext uri="{FF2B5EF4-FFF2-40B4-BE49-F238E27FC236}">
                <a16:creationId xmlns:a16="http://schemas.microsoft.com/office/drawing/2014/main" id="{4FBC7281-40AB-4854-8047-2AA775C760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BA0AEAD-1194-4F36-85E5-49B84A069759}" type="slidenum">
              <a:rPr lang="en-US" altLang="en-US" smtClean="0">
                <a:solidFill>
                  <a:srgbClr val="000000"/>
                </a:solidFill>
                <a:latin typeface="Calibri" panose="020F0502020204030204" pitchFamily="34" charset="0"/>
              </a:rPr>
              <a:pPr fontAlgn="base">
                <a:spcBef>
                  <a:spcPct val="0"/>
                </a:spcBef>
                <a:spcAft>
                  <a:spcPct val="0"/>
                </a:spcAft>
              </a:pPr>
              <a:t>31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141DAF2-7675-423F-BB8E-5A42EA5AFE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7A4B3BF-C908-45FD-95B3-51804D0A75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Constantia" panose="02030602050306030303" pitchFamily="18" charset="0"/>
              </a:rPr>
              <a:t>Only available in the USA</a:t>
            </a:r>
          </a:p>
          <a:p>
            <a:pPr eaLnBrk="1" hangingPunct="1"/>
            <a:r>
              <a:rPr lang="en-US" altLang="en-US">
                <a:latin typeface="Constantia" panose="02030602050306030303" pitchFamily="18" charset="0"/>
              </a:rPr>
              <a:t>Certified Organic</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Blended wine made from Plavac Mali from the 7 wineries located in Komarna.  Each winery produced their own Plavac Mali, then sent wine to Volarevic winery to be blended.   </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Aged 2 years in Croatian, American and French oak</a:t>
            </a:r>
          </a:p>
        </p:txBody>
      </p:sp>
      <p:sp>
        <p:nvSpPr>
          <p:cNvPr id="69636" name="Slide Number Placeholder 3">
            <a:extLst>
              <a:ext uri="{FF2B5EF4-FFF2-40B4-BE49-F238E27FC236}">
                <a16:creationId xmlns:a16="http://schemas.microsoft.com/office/drawing/2014/main" id="{1EE464FF-EC66-435D-A3CE-65EBC94DF1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98EBB05E-6CF3-4DB8-B403-DE4FFBED7BEF}" type="slidenum">
              <a:rPr lang="en-US" altLang="en-US" smtClean="0">
                <a:solidFill>
                  <a:srgbClr val="000000"/>
                </a:solidFill>
                <a:latin typeface="Calibri" panose="020F0502020204030204" pitchFamily="34" charset="0"/>
              </a:rPr>
              <a:pPr fontAlgn="base">
                <a:spcBef>
                  <a:spcPct val="0"/>
                </a:spcBef>
                <a:spcAft>
                  <a:spcPct val="0"/>
                </a:spcAft>
              </a:pPr>
              <a:t>32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7C2ECE63-A78E-4E90-B997-BF7655AD4B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75CBB77-C320-4908-A0B6-4FD238E1D0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Constantia" panose="02030602050306030303" pitchFamily="18" charset="0"/>
              </a:rPr>
              <a:t>100% Plavac Mali</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This rich wine has concentrated dark fruit and berry flavors and aromas, with hints of chocolate and leather from integrated oak ageing.</a:t>
            </a:r>
          </a:p>
          <a:p>
            <a:pPr eaLnBrk="1" hangingPunct="1"/>
            <a:endParaRPr lang="en-US" altLang="en-US">
              <a:latin typeface="Constantia" panose="02030602050306030303" pitchFamily="18" charset="0"/>
            </a:endParaRPr>
          </a:p>
          <a:p>
            <a:pPr eaLnBrk="1" hangingPunct="1"/>
            <a:r>
              <a:rPr lang="en-US" altLang="en-US">
                <a:latin typeface="Constantia" panose="02030602050306030303" pitchFamily="18" charset="0"/>
              </a:rPr>
              <a:t>It is full bodied with a beautiful balance, finishing with a touch of cloves and cranberries.</a:t>
            </a:r>
          </a:p>
          <a:p>
            <a:pPr eaLnBrk="1" hangingPunct="1"/>
            <a:endParaRPr lang="en-US" altLang="en-US">
              <a:latin typeface="Constantia" panose="02030602050306030303" pitchFamily="18" charset="0"/>
            </a:endParaRPr>
          </a:p>
        </p:txBody>
      </p:sp>
      <p:sp>
        <p:nvSpPr>
          <p:cNvPr id="71684" name="Slide Number Placeholder 3">
            <a:extLst>
              <a:ext uri="{FF2B5EF4-FFF2-40B4-BE49-F238E27FC236}">
                <a16:creationId xmlns:a16="http://schemas.microsoft.com/office/drawing/2014/main" id="{ECE39D9E-3AD3-449F-AD06-E81F4217CA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609D1230-5447-4AF9-873B-1E93B889B9C7}" type="slidenum">
              <a:rPr lang="en-US" altLang="en-US" smtClean="0">
                <a:solidFill>
                  <a:srgbClr val="000000"/>
                </a:solidFill>
                <a:latin typeface="Calibri" panose="020F0502020204030204" pitchFamily="34" charset="0"/>
              </a:rPr>
              <a:pPr fontAlgn="base">
                <a:spcBef>
                  <a:spcPct val="0"/>
                </a:spcBef>
                <a:spcAft>
                  <a:spcPct val="0"/>
                </a:spcAft>
              </a:pPr>
              <a:t>33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9E766A-9207-45C6-A0E8-061985CDE343}" type="slidenum">
              <a:rPr lang="en-US" smtClean="0"/>
              <a:pPr>
                <a:defRPr/>
              </a:pPr>
              <a:t>34</a:t>
            </a:fld>
            <a:endParaRPr lang="en-US"/>
          </a:p>
        </p:txBody>
      </p:sp>
    </p:spTree>
    <p:extLst>
      <p:ext uri="{BB962C8B-B14F-4D97-AF65-F5344CB8AC3E}">
        <p14:creationId xmlns:p14="http://schemas.microsoft.com/office/powerpoint/2010/main" val="1308992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94F16CC-997B-4DB5-A500-BAE8AF97E6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C992710C-7B3C-4F00-B50C-1B98259F78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solidFill>
                  <a:srgbClr val="5E5E5E"/>
                </a:solidFill>
                <a:latin typeface="Constantia" panose="02030602050306030303" pitchFamily="18" charset="0"/>
              </a:rPr>
              <a:t>90% </a:t>
            </a:r>
            <a:r>
              <a:rPr lang="en-US" altLang="en-US">
                <a:solidFill>
                  <a:srgbClr val="5E5E5E"/>
                </a:solidFill>
                <a:latin typeface="Calibri" panose="020F0502020204030204" pitchFamily="34" charset="0"/>
                <a:cs typeface="Calibri" panose="020F0502020204030204" pitchFamily="34" charset="0"/>
              </a:rPr>
              <a:t>Ž</a:t>
            </a:r>
            <a:r>
              <a:rPr lang="en-US" altLang="en-US">
                <a:solidFill>
                  <a:srgbClr val="5E5E5E"/>
                </a:solidFill>
                <a:latin typeface="Constantia" panose="02030602050306030303" pitchFamily="18" charset="0"/>
              </a:rPr>
              <a:t>ILAVKA (Zhi-LAV-kuh) and 10% BENA (BEN-na), </a:t>
            </a:r>
          </a:p>
          <a:p>
            <a:pPr marL="171450" indent="-171450" eaLnBrk="1" hangingPunct="1">
              <a:spcBef>
                <a:spcPct val="0"/>
              </a:spcBef>
              <a:buFontTx/>
              <a:buChar char="•"/>
            </a:pPr>
            <a:r>
              <a:rPr lang="en-US" altLang="en-US">
                <a:solidFill>
                  <a:srgbClr val="5E5E5E"/>
                </a:solidFill>
                <a:latin typeface="Constantia" panose="02030602050306030303" pitchFamily="18" charset="0"/>
              </a:rPr>
              <a:t>Both indigenous grapes </a:t>
            </a:r>
          </a:p>
          <a:p>
            <a:pPr marL="171450" indent="-171450" eaLnBrk="1" hangingPunct="1">
              <a:spcBef>
                <a:spcPct val="0"/>
              </a:spcBef>
              <a:buFontTx/>
              <a:buChar char="•"/>
            </a:pPr>
            <a:r>
              <a:rPr lang="en-US" altLang="en-US">
                <a:solidFill>
                  <a:srgbClr val="5E5E5E"/>
                </a:solidFill>
                <a:latin typeface="Constantia" panose="02030602050306030303" pitchFamily="18" charset="0"/>
              </a:rPr>
              <a:t>Herzegovina region</a:t>
            </a:r>
          </a:p>
          <a:p>
            <a:pPr marL="171450" indent="-171450" eaLnBrk="1" hangingPunct="1">
              <a:spcBef>
                <a:spcPct val="0"/>
              </a:spcBef>
              <a:buFontTx/>
              <a:buChar char="•"/>
            </a:pPr>
            <a:r>
              <a:rPr lang="en-US" altLang="en-US">
                <a:solidFill>
                  <a:srgbClr val="5E5E5E"/>
                </a:solidFill>
                <a:latin typeface="Constantia" panose="02030602050306030303" pitchFamily="18" charset="0"/>
              </a:rPr>
              <a:t>Clean and refreshing, expressing elegance and flavors of green apples, lychee and honey, scents of chamomile and verbena with a slight mineral and nutty tone</a:t>
            </a:r>
          </a:p>
          <a:p>
            <a:pPr marL="171450" indent="-171450" eaLnBrk="1" hangingPunct="1">
              <a:spcBef>
                <a:spcPct val="0"/>
              </a:spcBef>
              <a:buFontTx/>
              <a:buChar char="•"/>
            </a:pPr>
            <a:r>
              <a:rPr lang="en-US" altLang="en-US">
                <a:solidFill>
                  <a:srgbClr val="5E5E5E"/>
                </a:solidFill>
                <a:latin typeface="Constantia" panose="02030602050306030303" pitchFamily="18" charset="0"/>
              </a:rPr>
              <a:t>The ripe, warm flavors of apricot, star fruit and a hint of anise are coddled by juicy acidity, fine minerality and a long herbal-toned finish </a:t>
            </a:r>
          </a:p>
          <a:p>
            <a:pPr marL="171450" indent="-171450" eaLnBrk="1" hangingPunct="1">
              <a:spcBef>
                <a:spcPct val="0"/>
              </a:spcBef>
              <a:buFontTx/>
              <a:buChar char="•"/>
            </a:pPr>
            <a:r>
              <a:rPr lang="en-US" altLang="en-US">
                <a:solidFill>
                  <a:srgbClr val="5E5E5E"/>
                </a:solidFill>
                <a:latin typeface="Constantia" panose="02030602050306030303" pitchFamily="18" charset="0"/>
              </a:rPr>
              <a:t>Best paired with light white meat dishes and seafood, marsala chicken, fried foods</a:t>
            </a:r>
            <a:endParaRPr lang="en-US" altLang="en-US">
              <a:latin typeface="Constantia" panose="02030602050306030303" pitchFamily="18" charset="0"/>
            </a:endParaRPr>
          </a:p>
        </p:txBody>
      </p:sp>
      <p:sp>
        <p:nvSpPr>
          <p:cNvPr id="74756" name="Slide Number Placeholder 3">
            <a:extLst>
              <a:ext uri="{FF2B5EF4-FFF2-40B4-BE49-F238E27FC236}">
                <a16:creationId xmlns:a16="http://schemas.microsoft.com/office/drawing/2014/main" id="{6F9D0E42-2338-4014-9211-830045C675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C43CAFF-7388-42E6-85C0-2D2F17E68D55}" type="slidenum">
              <a:rPr lang="en-US" altLang="en-US" smtClean="0">
                <a:solidFill>
                  <a:srgbClr val="000000"/>
                </a:solidFill>
                <a:latin typeface="Calibri" panose="020F0502020204030204" pitchFamily="34" charset="0"/>
              </a:rPr>
              <a:pPr fontAlgn="base">
                <a:spcBef>
                  <a:spcPct val="0"/>
                </a:spcBef>
                <a:spcAft>
                  <a:spcPct val="0"/>
                </a:spcAft>
              </a:pPr>
              <a:t>35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A69E0BE-7C92-41D9-983A-4E42FE792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7B8E91F-3D76-4AFA-B8F3-B6BC4790649B}"/>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dirty="0" err="1">
                <a:latin typeface="Constantia" panose="02030602050306030303" pitchFamily="18" charset="0"/>
              </a:rPr>
              <a:t>Vukoje</a:t>
            </a:r>
            <a:r>
              <a:rPr lang="en-US" altLang="en-US" dirty="0">
                <a:latin typeface="Constantia" panose="02030602050306030303" pitchFamily="18" charset="0"/>
              </a:rPr>
              <a:t> Vineyards produces limited, yet premium wines, they use modern technology and their “barriques”, barrels, are kept in underground cellars.</a:t>
            </a:r>
          </a:p>
          <a:p>
            <a:pPr eaLnBrk="1" hangingPunct="1">
              <a:spcBef>
                <a:spcPct val="0"/>
              </a:spcBef>
              <a:defRPr/>
            </a:pPr>
            <a:endParaRPr lang="en-US" dirty="0">
              <a:solidFill>
                <a:srgbClr val="5E5E5E"/>
              </a:solidFill>
              <a:latin typeface="Constantia" panose="02030602050306030303" pitchFamily="18" charset="0"/>
            </a:endParaRPr>
          </a:p>
          <a:p>
            <a:pPr marL="171450" indent="-171450" eaLnBrk="1" hangingPunct="1">
              <a:spcBef>
                <a:spcPct val="0"/>
              </a:spcBef>
              <a:buFont typeface="Arial" panose="020B0604020202020204" pitchFamily="34" charset="0"/>
              <a:buChar char="•"/>
              <a:defRPr/>
            </a:pPr>
            <a:r>
              <a:rPr lang="en-US" dirty="0">
                <a:solidFill>
                  <a:srgbClr val="5E5E5E"/>
                </a:solidFill>
                <a:latin typeface="Constantia" panose="02030602050306030303" pitchFamily="18" charset="0"/>
              </a:rPr>
              <a:t>100% </a:t>
            </a:r>
            <a:r>
              <a:rPr lang="en-US" dirty="0" err="1">
                <a:solidFill>
                  <a:srgbClr val="5E5E5E"/>
                </a:solidFill>
                <a:latin typeface="Constantia" panose="02030602050306030303" pitchFamily="18" charset="0"/>
              </a:rPr>
              <a:t>Tamjanika</a:t>
            </a:r>
            <a:r>
              <a:rPr lang="en-US" dirty="0">
                <a:solidFill>
                  <a:srgbClr val="5E5E5E"/>
                </a:solidFill>
                <a:latin typeface="Constantia" panose="02030602050306030303" pitchFamily="18" charset="0"/>
              </a:rPr>
              <a:t> (TAM-</a:t>
            </a:r>
            <a:r>
              <a:rPr lang="en-US" dirty="0" err="1">
                <a:solidFill>
                  <a:srgbClr val="5E5E5E"/>
                </a:solidFill>
                <a:latin typeface="Constantia" panose="02030602050306030303" pitchFamily="18" charset="0"/>
              </a:rPr>
              <a:t>yan</a:t>
            </a:r>
            <a:r>
              <a:rPr lang="en-US" dirty="0">
                <a:solidFill>
                  <a:srgbClr val="5E5E5E"/>
                </a:solidFill>
                <a:latin typeface="Constantia" panose="02030602050306030303" pitchFamily="18" charset="0"/>
              </a:rPr>
              <a:t>-</a:t>
            </a:r>
            <a:r>
              <a:rPr lang="en-US" dirty="0" err="1">
                <a:solidFill>
                  <a:srgbClr val="5E5E5E"/>
                </a:solidFill>
                <a:latin typeface="Constantia" panose="02030602050306030303" pitchFamily="18" charset="0"/>
              </a:rPr>
              <a:t>eeka</a:t>
            </a:r>
            <a:r>
              <a:rPr lang="en-US" dirty="0">
                <a:solidFill>
                  <a:srgbClr val="5E5E5E"/>
                </a:solidFill>
                <a:latin typeface="Constantia" panose="02030602050306030303" pitchFamily="18" charset="0"/>
              </a:rPr>
              <a:t>), </a:t>
            </a:r>
          </a:p>
          <a:p>
            <a:pPr marL="171450" indent="-171450" eaLnBrk="1" hangingPunct="1">
              <a:spcBef>
                <a:spcPct val="0"/>
              </a:spcBef>
              <a:buFont typeface="Arial" panose="020B0604020202020204" pitchFamily="34" charset="0"/>
              <a:buChar char="•"/>
              <a:defRPr/>
            </a:pPr>
            <a:r>
              <a:rPr lang="en-US" dirty="0">
                <a:solidFill>
                  <a:srgbClr val="5E5E5E"/>
                </a:solidFill>
                <a:latin typeface="Constantia" panose="02030602050306030303" pitchFamily="18" charset="0"/>
              </a:rPr>
              <a:t>a native variety </a:t>
            </a:r>
          </a:p>
          <a:p>
            <a:pPr marL="171450" indent="-171450" eaLnBrk="1" hangingPunct="1">
              <a:spcBef>
                <a:spcPct val="0"/>
              </a:spcBef>
              <a:buFont typeface="Arial" panose="020B0604020202020204" pitchFamily="34" charset="0"/>
              <a:buChar char="•"/>
              <a:defRPr/>
            </a:pPr>
            <a:r>
              <a:rPr lang="en-US" dirty="0">
                <a:solidFill>
                  <a:srgbClr val="5E5E5E"/>
                </a:solidFill>
                <a:latin typeface="Constantia" panose="02030602050306030303" pitchFamily="18" charset="0"/>
              </a:rPr>
              <a:t>Herzegovina (</a:t>
            </a:r>
            <a:r>
              <a:rPr lang="en-US" dirty="0" err="1">
                <a:solidFill>
                  <a:srgbClr val="5E5E5E"/>
                </a:solidFill>
                <a:latin typeface="Constantia" panose="02030602050306030303" pitchFamily="18" charset="0"/>
              </a:rPr>
              <a:t>Her-tsuh-GOH-vee­nuh</a:t>
            </a:r>
            <a:r>
              <a:rPr lang="en-US" dirty="0">
                <a:solidFill>
                  <a:srgbClr val="5E5E5E"/>
                </a:solidFill>
                <a:latin typeface="Constantia" panose="02030602050306030303" pitchFamily="18" charset="0"/>
              </a:rPr>
              <a:t>) wine region</a:t>
            </a:r>
          </a:p>
          <a:p>
            <a:pPr marL="171450" indent="-171450" eaLnBrk="1" hangingPunct="1">
              <a:spcBef>
                <a:spcPct val="0"/>
              </a:spcBef>
              <a:buFont typeface="Arial" panose="020B0604020202020204" pitchFamily="34" charset="0"/>
              <a:buChar char="•"/>
              <a:defRPr/>
            </a:pPr>
            <a:r>
              <a:rPr lang="en-US" dirty="0">
                <a:solidFill>
                  <a:srgbClr val="5E5E5E"/>
                </a:solidFill>
                <a:latin typeface="Constantia" panose="02030602050306030303" pitchFamily="18" charset="0"/>
              </a:rPr>
              <a:t>Elegant, floral and refreshing, with candied citrus and lime peel on the nose, it displays vibrant acidity with good mineral structure. </a:t>
            </a:r>
          </a:p>
          <a:p>
            <a:pPr marL="171450" indent="-171450" eaLnBrk="1" hangingPunct="1">
              <a:spcBef>
                <a:spcPct val="0"/>
              </a:spcBef>
              <a:buFont typeface="Arial" panose="020B0604020202020204" pitchFamily="34" charset="0"/>
              <a:buChar char="•"/>
              <a:defRPr/>
            </a:pPr>
            <a:r>
              <a:rPr lang="en-US" dirty="0">
                <a:solidFill>
                  <a:srgbClr val="5E5E5E"/>
                </a:solidFill>
                <a:latin typeface="Constantia" panose="02030602050306030303" pitchFamily="18" charset="0"/>
              </a:rPr>
              <a:t>Boasting flavors of Mediterranean stone fruits, citrus, herbs and orange peel, </a:t>
            </a:r>
          </a:p>
          <a:p>
            <a:pPr marL="171450" indent="-171450" eaLnBrk="1" hangingPunct="1">
              <a:spcBef>
                <a:spcPct val="0"/>
              </a:spcBef>
              <a:buFont typeface="Arial" panose="020B0604020202020204" pitchFamily="34" charset="0"/>
              <a:buChar char="•"/>
              <a:defRPr/>
            </a:pPr>
            <a:r>
              <a:rPr lang="en-US" dirty="0">
                <a:solidFill>
                  <a:srgbClr val="5E5E5E"/>
                </a:solidFill>
                <a:latin typeface="Constantia" panose="02030602050306030303" pitchFamily="18" charset="0"/>
              </a:rPr>
              <a:t>Pair with salads, white meat dishes, fresh water fish and seafood</a:t>
            </a:r>
            <a:endParaRPr lang="en-US" altLang="en-US" dirty="0">
              <a:latin typeface="Constantia" panose="02030602050306030303" pitchFamily="18" charset="0"/>
            </a:endParaRPr>
          </a:p>
        </p:txBody>
      </p:sp>
      <p:sp>
        <p:nvSpPr>
          <p:cNvPr id="76804" name="Slide Number Placeholder 3">
            <a:extLst>
              <a:ext uri="{FF2B5EF4-FFF2-40B4-BE49-F238E27FC236}">
                <a16:creationId xmlns:a16="http://schemas.microsoft.com/office/drawing/2014/main" id="{6BB565DE-BC68-42EA-BA96-F208134C96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9977865B-16BF-4004-B774-AF87F0BE478D}" type="slidenum">
              <a:rPr lang="en-US" altLang="en-US" smtClean="0">
                <a:solidFill>
                  <a:srgbClr val="000000"/>
                </a:solidFill>
                <a:latin typeface="Calibri" panose="020F0502020204030204" pitchFamily="34" charset="0"/>
              </a:rPr>
              <a:pPr fontAlgn="base">
                <a:spcBef>
                  <a:spcPct val="0"/>
                </a:spcBef>
                <a:spcAft>
                  <a:spcPct val="0"/>
                </a:spcAft>
              </a:pPr>
              <a:t>36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6179965-ECD2-4C7D-A110-443BC593C0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34833DE-5476-4DDF-8CDF-B528516BD40D}"/>
              </a:ext>
            </a:extLst>
          </p:cNvPr>
          <p:cNvSpPr>
            <a:spLocks noGrp="1" noChangeArrowheads="1"/>
          </p:cNvSpPr>
          <p:nvPr>
            <p:ph type="body" idx="1"/>
          </p:nvPr>
        </p:nvSpPr>
        <p:spPr bwMode="auto"/>
        <p:txBody>
          <a:bodyPr wrap="square" numCol="1" anchor="t" anchorCtr="0" compatLnSpc="1">
            <a:prstTxWarp prst="textNoShape">
              <a:avLst/>
            </a:prstTxWarp>
          </a:bodyPr>
          <a:lstStyle/>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100%Blatina (BLAH-tee-nah) grapes </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native variety </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Herzegovina wine region</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Dark pink color</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subtle tastes of wild strawberry, citrus, and underlying notes of Mediterranean stone fruits: peaches and apricots</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Pair with light fish and vegetable dishes Indira’s recommendation: Cesar Salad with grilled shrimp or octopus brings wild strawberry and other red berries flavors out. </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Sustainable production - to retain freshness and acidity, grapes are handpicked at dawn from the southern part of the Imperial Vineyards, 15 to 20 days before the main harvest</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Made by spontaneous fermentation in a stainless-steel tank, with just a few hours of maceration, the wine is aged in a bottle for 4 months before served</a:t>
            </a:r>
          </a:p>
          <a:p>
            <a:pPr eaLnBrk="1" hangingPunct="1">
              <a:spcBef>
                <a:spcPct val="0"/>
              </a:spcBef>
              <a:defRPr/>
            </a:pPr>
            <a:endParaRPr lang="en-US" altLang="en-US" dirty="0">
              <a:latin typeface="Constantia" panose="02030602050306030303" pitchFamily="18" charset="0"/>
            </a:endParaRPr>
          </a:p>
        </p:txBody>
      </p:sp>
      <p:sp>
        <p:nvSpPr>
          <p:cNvPr id="78852" name="Slide Number Placeholder 3">
            <a:extLst>
              <a:ext uri="{FF2B5EF4-FFF2-40B4-BE49-F238E27FC236}">
                <a16:creationId xmlns:a16="http://schemas.microsoft.com/office/drawing/2014/main" id="{5FE65267-8D3D-4812-9578-E55BB6235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ABDB306C-DF94-40D9-A3F3-557BB8902C46}" type="slidenum">
              <a:rPr lang="en-US" altLang="en-US" smtClean="0">
                <a:solidFill>
                  <a:srgbClr val="000000"/>
                </a:solidFill>
                <a:latin typeface="Calibri" panose="020F0502020204030204" pitchFamily="34" charset="0"/>
              </a:rPr>
              <a:pPr fontAlgn="base">
                <a:spcBef>
                  <a:spcPct val="0"/>
                </a:spcBef>
                <a:spcAft>
                  <a:spcPct val="0"/>
                </a:spcAft>
              </a:pPr>
              <a:t>37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297989B-CA9C-4A32-9C46-A33ED2F3ED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2D20FB3-3D56-486A-8BA1-7BAB9E534CB7}"/>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dirty="0">
                <a:solidFill>
                  <a:srgbClr val="5E5E5E"/>
                </a:solidFill>
                <a:latin typeface="Constantia" panose="02030602050306030303" pitchFamily="18" charset="0"/>
              </a:rPr>
              <a:t>Wines of Illyria named their </a:t>
            </a:r>
            <a:r>
              <a:rPr lang="en-US" dirty="0" err="1">
                <a:solidFill>
                  <a:srgbClr val="5E5E5E"/>
                </a:solidFill>
                <a:latin typeface="Constantia" panose="02030602050306030303" pitchFamily="18" charset="0"/>
              </a:rPr>
              <a:t>barique</a:t>
            </a:r>
            <a:r>
              <a:rPr lang="en-US" dirty="0">
                <a:solidFill>
                  <a:srgbClr val="5E5E5E"/>
                </a:solidFill>
                <a:latin typeface="Constantia" panose="02030602050306030303" pitchFamily="18" charset="0"/>
              </a:rPr>
              <a:t> version of </a:t>
            </a:r>
            <a:r>
              <a:rPr lang="en-US" dirty="0" err="1">
                <a:solidFill>
                  <a:srgbClr val="5E5E5E"/>
                </a:solidFill>
                <a:latin typeface="Constantia" panose="02030602050306030303" pitchFamily="18" charset="0"/>
              </a:rPr>
              <a:t>Blatina</a:t>
            </a:r>
            <a:r>
              <a:rPr lang="en-US" dirty="0">
                <a:solidFill>
                  <a:srgbClr val="5E5E5E"/>
                </a:solidFill>
                <a:latin typeface="Constantia" panose="02030602050306030303" pitchFamily="18" charset="0"/>
              </a:rPr>
              <a:t> after </a:t>
            </a:r>
            <a:r>
              <a:rPr lang="en-US" b="1" dirty="0">
                <a:solidFill>
                  <a:srgbClr val="5E5E5E"/>
                </a:solidFill>
                <a:latin typeface="Constantia" panose="02030602050306030303" pitchFamily="18" charset="0"/>
              </a:rPr>
              <a:t>Teuta, Warrior Queen of the Illyrians</a:t>
            </a:r>
            <a:endParaRPr lang="en-US" dirty="0">
              <a:solidFill>
                <a:srgbClr val="5E5E5E"/>
              </a:solidFill>
              <a:latin typeface="Constantia" panose="02030602050306030303" pitchFamily="18" charset="0"/>
            </a:endParaRPr>
          </a:p>
          <a:p>
            <a:pPr eaLnBrk="1" hangingPunct="1">
              <a:defRPr/>
            </a:pPr>
            <a:endParaRPr lang="en-US" dirty="0">
              <a:solidFill>
                <a:srgbClr val="5E5E5E"/>
              </a:solidFill>
              <a:latin typeface="Constantia" panose="02030602050306030303" pitchFamily="18" charset="0"/>
            </a:endParaRP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100% </a:t>
            </a:r>
            <a:r>
              <a:rPr lang="en-US" dirty="0" err="1">
                <a:solidFill>
                  <a:srgbClr val="5E5E5E"/>
                </a:solidFill>
                <a:latin typeface="Constantia" panose="02030602050306030303" pitchFamily="18" charset="0"/>
              </a:rPr>
              <a:t>Blatina</a:t>
            </a:r>
            <a:endParaRPr lang="en-US" dirty="0">
              <a:solidFill>
                <a:srgbClr val="5E5E5E"/>
              </a:solidFill>
              <a:latin typeface="Constantia" panose="02030602050306030303" pitchFamily="18" charset="0"/>
            </a:endParaRP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Native variety the only variety that does not self-pollinate; it only has a female flower. It requires </a:t>
            </a:r>
            <a:r>
              <a:rPr lang="en-US" dirty="0" err="1">
                <a:solidFill>
                  <a:srgbClr val="5E5E5E"/>
                </a:solidFill>
                <a:latin typeface="Constantia" panose="02030602050306030303" pitchFamily="18" charset="0"/>
              </a:rPr>
              <a:t>Trnjak</a:t>
            </a:r>
            <a:r>
              <a:rPr lang="en-US" dirty="0">
                <a:solidFill>
                  <a:srgbClr val="5E5E5E"/>
                </a:solidFill>
                <a:latin typeface="Constantia" panose="02030602050306030303" pitchFamily="18" charset="0"/>
              </a:rPr>
              <a:t> (TER-</a:t>
            </a:r>
            <a:r>
              <a:rPr lang="en-US" dirty="0" err="1">
                <a:solidFill>
                  <a:srgbClr val="5E5E5E"/>
                </a:solidFill>
                <a:latin typeface="Constantia" panose="02030602050306030303" pitchFamily="18" charset="0"/>
              </a:rPr>
              <a:t>nyak</a:t>
            </a:r>
            <a:r>
              <a:rPr lang="en-US" dirty="0">
                <a:solidFill>
                  <a:srgbClr val="5E5E5E"/>
                </a:solidFill>
                <a:latin typeface="Constantia" panose="02030602050306030303" pitchFamily="18" charset="0"/>
              </a:rPr>
              <a:t>) variety planted next to it for cross pollination</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Herzegovina wine region </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In this wine, vanilla, blueberry and sweet marzipan aromas are revealed</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Supporting the juicy acidity are flavors of blackberry and cream, red plum, black currant and mulberry</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A fresh and vibrant wine with a soft chocolate-mocha character on the finish</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Pair with chicken sausage paella made with red peppers and onions, white wine and butter sauce</a:t>
            </a:r>
          </a:p>
          <a:p>
            <a:pPr marL="171450" indent="-171450" eaLnBrk="1" hangingPunct="1">
              <a:buFont typeface="Arial" panose="020B0604020202020204" pitchFamily="34" charset="0"/>
              <a:buChar char="•"/>
              <a:defRPr/>
            </a:pPr>
            <a:endParaRPr lang="en-US" dirty="0">
              <a:solidFill>
                <a:srgbClr val="5E5E5E"/>
              </a:solidFill>
              <a:latin typeface="Constantia" panose="02030602050306030303" pitchFamily="18" charset="0"/>
            </a:endParaRP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 </a:t>
            </a:r>
            <a:r>
              <a:rPr lang="en-US" b="1" dirty="0">
                <a:solidFill>
                  <a:srgbClr val="5E5E5E"/>
                </a:solidFill>
                <a:latin typeface="Constantia" panose="02030602050306030303" pitchFamily="18" charset="0"/>
              </a:rPr>
              <a:t>Note:</a:t>
            </a:r>
            <a:r>
              <a:rPr lang="en-US" dirty="0">
                <a:solidFill>
                  <a:srgbClr val="5E5E5E"/>
                </a:solidFill>
                <a:latin typeface="Constantia" panose="02030602050306030303" pitchFamily="18" charset="0"/>
              </a:rPr>
              <a:t> The young wine is stored in brand new small 225-liter Bosnian, French and American oak barrels to mature for 2 to 2.5 years, after which the wine is matured in bottles for another 6 months. </a:t>
            </a:r>
          </a:p>
        </p:txBody>
      </p:sp>
      <p:sp>
        <p:nvSpPr>
          <p:cNvPr id="80900" name="Slide Number Placeholder 3">
            <a:extLst>
              <a:ext uri="{FF2B5EF4-FFF2-40B4-BE49-F238E27FC236}">
                <a16:creationId xmlns:a16="http://schemas.microsoft.com/office/drawing/2014/main" id="{2E5B7E43-32C3-4597-92EA-ADA8BE8E62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E40E7330-7088-45A3-9ACF-C92CFA37CA82}" type="slidenum">
              <a:rPr lang="en-US" altLang="en-US" smtClean="0">
                <a:solidFill>
                  <a:srgbClr val="000000"/>
                </a:solidFill>
                <a:latin typeface="Calibri" panose="020F0502020204030204" pitchFamily="34" charset="0"/>
              </a:rPr>
              <a:pPr fontAlgn="base">
                <a:spcBef>
                  <a:spcPct val="0"/>
                </a:spcBef>
                <a:spcAft>
                  <a:spcPct val="0"/>
                </a:spcAft>
              </a:pPr>
              <a:t>38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4609B18-9D3E-4640-99C3-7D5E1D6733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3F1BC9E-E243-4339-BED2-68AE30CC46B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altLang="en-US" dirty="0">
              <a:latin typeface="Constantia" panose="02030602050306030303" pitchFamily="18" charset="0"/>
            </a:endParaRPr>
          </a:p>
          <a:p>
            <a:pPr eaLnBrk="1" hangingPunct="1">
              <a:defRPr/>
            </a:pPr>
            <a:r>
              <a:rPr lang="en-US" altLang="en-US" dirty="0">
                <a:latin typeface="Constantia" panose="02030602050306030303" pitchFamily="18" charset="0"/>
              </a:rPr>
              <a:t>Vrhunsko Quality</a:t>
            </a:r>
            <a:endParaRPr lang="en-US" dirty="0">
              <a:solidFill>
                <a:srgbClr val="5E5E5E"/>
              </a:solidFill>
              <a:latin typeface="Constantia" panose="02030602050306030303" pitchFamily="18" charset="0"/>
            </a:endParaRPr>
          </a:p>
          <a:p>
            <a:pPr eaLnBrk="1" hangingPunct="1">
              <a:spcBef>
                <a:spcPct val="0"/>
              </a:spcBef>
              <a:defRPr/>
            </a:pPr>
            <a:endParaRPr lang="en-US" altLang="en-US" dirty="0">
              <a:latin typeface="Constantia" panose="02030602050306030303" pitchFamily="18" charset="0"/>
            </a:endParaRPr>
          </a:p>
          <a:p>
            <a:pPr eaLnBrk="1" hangingPunct="1">
              <a:spcBef>
                <a:spcPct val="0"/>
              </a:spcBef>
              <a:defRPr/>
            </a:pPr>
            <a:r>
              <a:rPr lang="en-US" altLang="en-US" dirty="0">
                <a:latin typeface="Constantia" panose="02030602050306030303" pitchFamily="18" charset="0"/>
              </a:rPr>
              <a:t>VEGAN WINE = wine is filtered with clay</a:t>
            </a:r>
          </a:p>
          <a:p>
            <a:pPr eaLnBrk="1" hangingPunct="1">
              <a:spcBef>
                <a:spcPct val="0"/>
              </a:spcBef>
              <a:defRPr/>
            </a:pPr>
            <a:endParaRPr lang="en-US" altLang="en-US" dirty="0">
              <a:latin typeface="Constantia" panose="02030602050306030303" pitchFamily="18" charset="0"/>
            </a:endParaRPr>
          </a:p>
          <a:p>
            <a:pPr marL="171450" indent="-171450" eaLnBrk="1" hangingPunct="1">
              <a:buFont typeface="Arial" panose="020B0604020202020204" pitchFamily="34" charset="0"/>
              <a:buChar char="•"/>
              <a:defRPr/>
            </a:pPr>
            <a:r>
              <a:rPr lang="en-US" dirty="0" err="1">
                <a:solidFill>
                  <a:srgbClr val="5E5E5E"/>
                </a:solidFill>
                <a:latin typeface="Constantia" panose="02030602050306030303" pitchFamily="18" charset="0"/>
              </a:rPr>
              <a:t>Trnjak</a:t>
            </a:r>
            <a:r>
              <a:rPr lang="en-US" dirty="0">
                <a:solidFill>
                  <a:srgbClr val="5E5E5E"/>
                </a:solidFill>
                <a:latin typeface="Constantia" panose="02030602050306030303" pitchFamily="18" charset="0"/>
              </a:rPr>
              <a:t> is an indigenous grape variety</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Herzegovina wine region</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This bold, but elegant full bodied, wine has lots of herbal notes and abundance of spices</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On a palate one can taste clove, vanilla and cinnamon, ripe aromas of currant, raspberry, cherry and plum jam.</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Pair it with spicy cheeses, grilled lamb, beef stews, steaks.  </a:t>
            </a:r>
          </a:p>
          <a:p>
            <a:pPr marL="171450" indent="-171450" eaLnBrk="1" hangingPunct="1">
              <a:buFont typeface="Arial" panose="020B0604020202020204" pitchFamily="34" charset="0"/>
              <a:buChar char="•"/>
              <a:defRPr/>
            </a:pPr>
            <a:r>
              <a:rPr lang="en-US" dirty="0">
                <a:solidFill>
                  <a:srgbClr val="5E5E5E"/>
                </a:solidFill>
                <a:latin typeface="Constantia" panose="02030602050306030303" pitchFamily="18" charset="0"/>
              </a:rPr>
              <a:t>Vegan wine</a:t>
            </a:r>
          </a:p>
          <a:p>
            <a:pPr marL="171450" indent="-171450" eaLnBrk="1" hangingPunct="1">
              <a:buFont typeface="Arial" panose="020B0604020202020204" pitchFamily="34" charset="0"/>
              <a:buChar char="•"/>
              <a:defRPr/>
            </a:pPr>
            <a:endParaRPr lang="en-US" dirty="0">
              <a:solidFill>
                <a:srgbClr val="5E5E5E"/>
              </a:solidFill>
              <a:latin typeface="Constantia" panose="02030602050306030303" pitchFamily="18" charset="0"/>
            </a:endParaRPr>
          </a:p>
          <a:p>
            <a:pPr eaLnBrk="1" hangingPunct="1">
              <a:buFont typeface="Arial" panose="020B0604020202020204" pitchFamily="34" charset="0"/>
              <a:buNone/>
              <a:defRPr/>
            </a:pPr>
            <a:r>
              <a:rPr lang="en-US" dirty="0">
                <a:solidFill>
                  <a:srgbClr val="5E5E5E"/>
                </a:solidFill>
                <a:latin typeface="Constantia" panose="02030602050306030303" pitchFamily="18" charset="0"/>
              </a:rPr>
              <a:t>Interesting fact: </a:t>
            </a:r>
          </a:p>
          <a:p>
            <a:pPr marL="171450" indent="-171450" eaLnBrk="1" hangingPunct="1">
              <a:buFont typeface="Arial" panose="020B0604020202020204" pitchFamily="34" charset="0"/>
              <a:buChar char="•"/>
              <a:defRPr/>
            </a:pPr>
            <a:r>
              <a:rPr lang="en-US" dirty="0" err="1">
                <a:solidFill>
                  <a:srgbClr val="5E5E5E"/>
                </a:solidFill>
                <a:latin typeface="Constantia" panose="02030602050306030303" pitchFamily="18" charset="0"/>
              </a:rPr>
              <a:t>Trnjak</a:t>
            </a:r>
            <a:r>
              <a:rPr lang="en-US" dirty="0">
                <a:solidFill>
                  <a:srgbClr val="5E5E5E"/>
                </a:solidFill>
                <a:latin typeface="Constantia" panose="02030602050306030303" pitchFamily="18" charset="0"/>
              </a:rPr>
              <a:t> is best known for being </a:t>
            </a:r>
            <a:r>
              <a:rPr lang="en-US" dirty="0" err="1">
                <a:solidFill>
                  <a:srgbClr val="5E5E5E"/>
                </a:solidFill>
                <a:latin typeface="Constantia" panose="02030602050306030303" pitchFamily="18" charset="0"/>
              </a:rPr>
              <a:t>Blatina’s</a:t>
            </a:r>
            <a:r>
              <a:rPr lang="en-US" dirty="0">
                <a:solidFill>
                  <a:srgbClr val="5E5E5E"/>
                </a:solidFill>
                <a:latin typeface="Constantia" panose="02030602050306030303" pitchFamily="18" charset="0"/>
              </a:rPr>
              <a:t> pollinator, as both varieties bloom at the same time</a:t>
            </a:r>
          </a:p>
          <a:p>
            <a:pPr marL="171450" indent="-171450" eaLnBrk="1" hangingPunct="1">
              <a:buFont typeface="Arial" panose="020B0604020202020204" pitchFamily="34" charset="0"/>
              <a:buChar char="•"/>
              <a:defRPr/>
            </a:pPr>
            <a:r>
              <a:rPr lang="en-US" altLang="en-US" dirty="0">
                <a:latin typeface="Constantia" panose="02030602050306030303" pitchFamily="18" charset="0"/>
              </a:rPr>
              <a:t>Pairs with spicy cheese, lamb, beef stew</a:t>
            </a:r>
          </a:p>
        </p:txBody>
      </p:sp>
      <p:sp>
        <p:nvSpPr>
          <p:cNvPr id="82948" name="Slide Number Placeholder 3">
            <a:extLst>
              <a:ext uri="{FF2B5EF4-FFF2-40B4-BE49-F238E27FC236}">
                <a16:creationId xmlns:a16="http://schemas.microsoft.com/office/drawing/2014/main" id="{02CE4BC4-F27A-4AAF-8398-D4D4F0ECC9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0C274CCA-1764-493A-B777-4BFA162638AC}" type="slidenum">
              <a:rPr lang="en-US" altLang="en-US" smtClean="0">
                <a:solidFill>
                  <a:srgbClr val="000000"/>
                </a:solidFill>
                <a:latin typeface="Calibri" panose="020F0502020204030204" pitchFamily="34" charset="0"/>
              </a:rPr>
              <a:pPr fontAlgn="base">
                <a:spcBef>
                  <a:spcPct val="0"/>
                </a:spcBef>
                <a:spcAft>
                  <a:spcPct val="0"/>
                </a:spcAft>
              </a:pPr>
              <a:t>39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F4D3F0A-F779-4FC8-8BEB-79D059EF46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19D7202-351B-4E81-BCE3-31A8AD6F5F11}"/>
              </a:ext>
            </a:extLst>
          </p:cNvPr>
          <p:cNvSpPr>
            <a:spLocks noGrp="1" noChangeArrowheads="1"/>
          </p:cNvSpPr>
          <p:nvPr>
            <p:ph type="body" idx="1"/>
          </p:nvPr>
        </p:nvSpPr>
        <p:spPr bwMode="auto"/>
        <p:txBody>
          <a:bodyPr wrap="square" numCol="1" anchor="t" anchorCtr="0" compatLnSpc="1">
            <a:prstTxWarp prst="textNoShape">
              <a:avLst/>
            </a:prstTxWarp>
          </a:bodyPr>
          <a:lstStyle/>
          <a:p>
            <a:pPr marL="0" lvl="1" eaLnBrk="1" hangingPunct="1">
              <a:spcBef>
                <a:spcPct val="0"/>
              </a:spcBef>
              <a:buFont typeface="Wingdings" panose="05000000000000000000" pitchFamily="2" charset="2"/>
              <a:buNone/>
              <a:defRPr/>
            </a:pPr>
            <a:r>
              <a:rPr lang="en-US" altLang="en-US" dirty="0">
                <a:solidFill>
                  <a:srgbClr val="5E5E5E"/>
                </a:solidFill>
                <a:latin typeface="Constantia" panose="02030602050306030303" pitchFamily="18" charset="0"/>
              </a:rPr>
              <a:t>In 2007, Archeologists discovered two Illyrian ships in the marshlands of </a:t>
            </a:r>
            <a:r>
              <a:rPr lang="en-US" altLang="en-US" dirty="0" err="1">
                <a:solidFill>
                  <a:srgbClr val="5E5E5E"/>
                </a:solidFill>
                <a:latin typeface="Constantia" panose="02030602050306030303" pitchFamily="18" charset="0"/>
              </a:rPr>
              <a:t>Hutovo</a:t>
            </a:r>
            <a:r>
              <a:rPr lang="en-US" altLang="en-US" dirty="0">
                <a:solidFill>
                  <a:srgbClr val="5E5E5E"/>
                </a:solidFill>
                <a:latin typeface="Constantia" panose="02030602050306030303" pitchFamily="18" charset="0"/>
              </a:rPr>
              <a:t> </a:t>
            </a:r>
            <a:r>
              <a:rPr lang="en-US" altLang="en-US" dirty="0" err="1">
                <a:solidFill>
                  <a:srgbClr val="5E5E5E"/>
                </a:solidFill>
                <a:latin typeface="Constantia" panose="02030602050306030303" pitchFamily="18" charset="0"/>
              </a:rPr>
              <a:t>Blato</a:t>
            </a:r>
            <a:r>
              <a:rPr lang="en-US" altLang="en-US" dirty="0">
                <a:solidFill>
                  <a:srgbClr val="5E5E5E"/>
                </a:solidFill>
                <a:latin typeface="Constantia" panose="02030602050306030303" pitchFamily="18" charset="0"/>
              </a:rPr>
              <a:t>. </a:t>
            </a:r>
          </a:p>
          <a:p>
            <a:pPr marL="171450" lvl="1" indent="-171450" eaLnBrk="1" hangingPunct="1">
              <a:spcBef>
                <a:spcPct val="0"/>
              </a:spcBef>
              <a:buFont typeface="Arial" panose="020B0604020202020204" pitchFamily="34" charset="0"/>
              <a:buChar char="•"/>
              <a:defRPr/>
            </a:pPr>
            <a:r>
              <a:rPr lang="en-US" altLang="en-US" dirty="0">
                <a:solidFill>
                  <a:srgbClr val="5E5E5E"/>
                </a:solidFill>
                <a:latin typeface="Constantia" panose="02030602050306030303" pitchFamily="18" charset="0"/>
              </a:rPr>
              <a:t>The ships sank more than 2,500 years ago.</a:t>
            </a:r>
          </a:p>
          <a:p>
            <a:pPr marL="171450" lvl="1" indent="-171450" eaLnBrk="1" hangingPunct="1">
              <a:spcBef>
                <a:spcPct val="0"/>
              </a:spcBef>
              <a:buFont typeface="Arial" panose="020B0604020202020204" pitchFamily="34" charset="0"/>
              <a:buChar char="•"/>
              <a:defRPr/>
            </a:pPr>
            <a:r>
              <a:rPr lang="en-US" altLang="en-US" dirty="0">
                <a:solidFill>
                  <a:srgbClr val="5E5E5E"/>
                </a:solidFill>
                <a:latin typeface="Constantia" panose="02030602050306030303" pitchFamily="18" charset="0"/>
              </a:rPr>
              <a:t>They were loaded with amphorae (clay jars) filled with Illyrian wine destined for distant ports.</a:t>
            </a:r>
          </a:p>
          <a:p>
            <a:pPr marL="0" lvl="1" eaLnBrk="1" hangingPunct="1">
              <a:spcBef>
                <a:spcPct val="0"/>
              </a:spcBef>
              <a:buFont typeface="Arial" panose="020B0604020202020204" pitchFamily="34" charset="0"/>
              <a:buNone/>
              <a:defRPr/>
            </a:pPr>
            <a:endParaRPr lang="en-US" altLang="en-US" dirty="0">
              <a:solidFill>
                <a:srgbClr val="5E5E5E"/>
              </a:solidFill>
              <a:latin typeface="Constantia" panose="02030602050306030303" pitchFamily="18" charset="0"/>
            </a:endParaRPr>
          </a:p>
          <a:p>
            <a:pPr eaLnBrk="1" hangingPunct="1">
              <a:spcBef>
                <a:spcPct val="0"/>
              </a:spcBef>
              <a:defRPr/>
            </a:pPr>
            <a:r>
              <a:rPr lang="en-US" altLang="en-US" dirty="0">
                <a:solidFill>
                  <a:srgbClr val="1D2228"/>
                </a:solidFill>
                <a:latin typeface="Constantia" panose="02030602050306030303" pitchFamily="18" charset="0"/>
              </a:rPr>
              <a:t>Fun Fact:</a:t>
            </a:r>
          </a:p>
          <a:p>
            <a:pPr eaLnBrk="1" hangingPunct="1">
              <a:spcBef>
                <a:spcPct val="0"/>
              </a:spcBef>
              <a:defRPr/>
            </a:pPr>
            <a:r>
              <a:rPr lang="en-US" altLang="en-US" dirty="0">
                <a:solidFill>
                  <a:srgbClr val="1D2228"/>
                </a:solidFill>
                <a:latin typeface="Constantia" panose="02030602050306030303" pitchFamily="18" charset="0"/>
              </a:rPr>
              <a:t>Currently in </a:t>
            </a:r>
            <a:r>
              <a:rPr lang="en-US" altLang="en-US" dirty="0" err="1">
                <a:solidFill>
                  <a:srgbClr val="1D2228"/>
                </a:solidFill>
                <a:latin typeface="Constantia" panose="02030602050306030303" pitchFamily="18" charset="0"/>
              </a:rPr>
              <a:t>Drace</a:t>
            </a:r>
            <a:r>
              <a:rPr lang="en-US" altLang="en-US" dirty="0">
                <a:solidFill>
                  <a:srgbClr val="1D2228"/>
                </a:solidFill>
                <a:latin typeface="Constantia" panose="02030602050306030303" pitchFamily="18" charset="0"/>
              </a:rPr>
              <a:t>, Croatia a couple of bar owners decided to store their wine </a:t>
            </a:r>
            <a:r>
              <a:rPr lang="en-US" altLang="en-US" i="1" dirty="0" err="1">
                <a:solidFill>
                  <a:srgbClr val="1D2228"/>
                </a:solidFill>
                <a:latin typeface="Constantia" panose="02030602050306030303" pitchFamily="18" charset="0"/>
              </a:rPr>
              <a:t>Mysterium</a:t>
            </a:r>
            <a:r>
              <a:rPr lang="en-US" altLang="en-US" i="1" dirty="0">
                <a:solidFill>
                  <a:srgbClr val="1D2228"/>
                </a:solidFill>
                <a:latin typeface="Constantia" panose="02030602050306030303" pitchFamily="18" charset="0"/>
              </a:rPr>
              <a:t> </a:t>
            </a:r>
            <a:r>
              <a:rPr lang="en-US" altLang="en-US" dirty="0">
                <a:solidFill>
                  <a:srgbClr val="1D2228"/>
                </a:solidFill>
                <a:latin typeface="Constantia" panose="02030602050306030303" pitchFamily="18" charset="0"/>
              </a:rPr>
              <a:t>made from </a:t>
            </a:r>
            <a:r>
              <a:rPr lang="en-US" altLang="en-US" dirty="0" err="1">
                <a:solidFill>
                  <a:srgbClr val="1D2228"/>
                </a:solidFill>
                <a:latin typeface="Constantia" panose="02030602050306030303" pitchFamily="18" charset="0"/>
              </a:rPr>
              <a:t>Plavac</a:t>
            </a:r>
            <a:r>
              <a:rPr lang="en-US" altLang="en-US" dirty="0">
                <a:solidFill>
                  <a:srgbClr val="1D2228"/>
                </a:solidFill>
                <a:latin typeface="Constantia" panose="02030602050306030303" pitchFamily="18" charset="0"/>
              </a:rPr>
              <a:t> Mali in the Bay of Mali </a:t>
            </a:r>
            <a:r>
              <a:rPr lang="en-US" altLang="en-US" dirty="0" err="1">
                <a:solidFill>
                  <a:srgbClr val="1D2228"/>
                </a:solidFill>
                <a:latin typeface="Constantia" panose="02030602050306030303" pitchFamily="18" charset="0"/>
              </a:rPr>
              <a:t>Ston</a:t>
            </a:r>
            <a:r>
              <a:rPr lang="en-US" altLang="en-US" dirty="0">
                <a:solidFill>
                  <a:srgbClr val="1D2228"/>
                </a:solidFill>
                <a:latin typeface="Constantia" panose="02030602050306030303" pitchFamily="18" charset="0"/>
              </a:rPr>
              <a:t>, in the Adriatic sea.   Initially, they had issues with sea water leaking into the bottles and too much sunlight filtering through the water.  To remedy this, they decided to use amphora.  They now allow guests to join their sommelier to “Dive” for their drink!  </a:t>
            </a:r>
            <a:r>
              <a:rPr lang="en-US" altLang="en-US" i="1" dirty="0" err="1">
                <a:solidFill>
                  <a:srgbClr val="1D2228"/>
                </a:solidFill>
                <a:latin typeface="Constantia" panose="02030602050306030303" pitchFamily="18" charset="0"/>
              </a:rPr>
              <a:t>Mysterium</a:t>
            </a:r>
            <a:r>
              <a:rPr lang="en-US" altLang="en-US" dirty="0">
                <a:solidFill>
                  <a:srgbClr val="1D2228"/>
                </a:solidFill>
                <a:latin typeface="Constantia" panose="02030602050306030303" pitchFamily="18" charset="0"/>
              </a:rPr>
              <a:t> is kept on the sea floor for about 3 years before it is sold.  The wine is said to be smoother and well rounded with less alcohol and more fruit than barrel aged wine.  </a:t>
            </a:r>
          </a:p>
          <a:p>
            <a:pPr lvl="2" indent="-457200" eaLnBrk="1" hangingPunct="1">
              <a:spcBef>
                <a:spcPct val="0"/>
              </a:spcBef>
              <a:buFont typeface="Wingdings" panose="05000000000000000000" pitchFamily="2" charset="2"/>
              <a:buChar char="§"/>
              <a:defRPr/>
            </a:pPr>
            <a:endParaRPr lang="en-US" altLang="en-US" dirty="0">
              <a:solidFill>
                <a:srgbClr val="5E5E5E"/>
              </a:solidFill>
              <a:latin typeface="Constantia" panose="02030602050306030303" pitchFamily="18" charset="0"/>
            </a:endParaRPr>
          </a:p>
        </p:txBody>
      </p:sp>
      <p:sp>
        <p:nvSpPr>
          <p:cNvPr id="12292" name="Slide Number Placeholder 3">
            <a:extLst>
              <a:ext uri="{FF2B5EF4-FFF2-40B4-BE49-F238E27FC236}">
                <a16:creationId xmlns:a16="http://schemas.microsoft.com/office/drawing/2014/main" id="{9E80819A-B8C2-40B6-8279-48461D16A7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5201860-8732-4BA0-AFC3-A250F156D65D}" type="slidenum">
              <a:rPr lang="en-US" altLang="en-US" smtClean="0">
                <a:solidFill>
                  <a:srgbClr val="000000"/>
                </a:solidFill>
              </a:rPr>
              <a:pPr fontAlgn="base">
                <a:spcBef>
                  <a:spcPct val="0"/>
                </a:spcBef>
                <a:spcAft>
                  <a:spcPct val="0"/>
                </a:spcAft>
              </a:pPr>
              <a:t>4</a:t>
            </a:fld>
            <a:endParaRPr lang="en-US" alt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9A8375B-9776-473D-9EB3-B9FF27892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2B1EC63F-D646-4520-8A04-D6269644E3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dirty="0">
                <a:solidFill>
                  <a:srgbClr val="5E5E5E"/>
                </a:solidFill>
                <a:latin typeface="Constantia" panose="02030602050306030303" pitchFamily="18" charset="0"/>
              </a:rPr>
              <a:t>Blend of the five best red varieties that grow in Herzegovina </a:t>
            </a:r>
          </a:p>
          <a:p>
            <a:pPr marL="171450" indent="-171450" eaLnBrk="1" hangingPunct="1">
              <a:buFontTx/>
              <a:buChar char="•"/>
            </a:pPr>
            <a:r>
              <a:rPr lang="en-US" altLang="en-US" dirty="0">
                <a:solidFill>
                  <a:srgbClr val="5E5E5E"/>
                </a:solidFill>
                <a:latin typeface="Constantia" panose="02030602050306030303" pitchFamily="18" charset="0"/>
              </a:rPr>
              <a:t>Cabernet Sauvignon, Merlot, Syrah, </a:t>
            </a:r>
            <a:r>
              <a:rPr lang="en-US" altLang="en-US" dirty="0" err="1">
                <a:solidFill>
                  <a:srgbClr val="5E5E5E"/>
                </a:solidFill>
                <a:latin typeface="Constantia" panose="02030602050306030303" pitchFamily="18" charset="0"/>
              </a:rPr>
              <a:t>Trnjak</a:t>
            </a:r>
            <a:r>
              <a:rPr lang="en-US" altLang="en-US" dirty="0">
                <a:solidFill>
                  <a:srgbClr val="5E5E5E"/>
                </a:solidFill>
                <a:latin typeface="Constantia" panose="02030602050306030303" pitchFamily="18" charset="0"/>
              </a:rPr>
              <a:t> and </a:t>
            </a:r>
            <a:r>
              <a:rPr lang="en-US" altLang="en-US" dirty="0" err="1">
                <a:solidFill>
                  <a:srgbClr val="5E5E5E"/>
                </a:solidFill>
                <a:latin typeface="Constantia" panose="02030602050306030303" pitchFamily="18" charset="0"/>
              </a:rPr>
              <a:t>Vranac</a:t>
            </a:r>
            <a:endParaRPr lang="en-US" altLang="en-US" dirty="0">
              <a:solidFill>
                <a:srgbClr val="5E5E5E"/>
              </a:solidFill>
              <a:latin typeface="Constantia" panose="02030602050306030303" pitchFamily="18" charset="0"/>
            </a:endParaRPr>
          </a:p>
          <a:p>
            <a:pPr marL="171450" indent="-171450" eaLnBrk="1" hangingPunct="1">
              <a:buFontTx/>
              <a:buChar char="•"/>
            </a:pPr>
            <a:r>
              <a:rPr lang="en-US" altLang="en-US" dirty="0">
                <a:solidFill>
                  <a:srgbClr val="5E5E5E"/>
                </a:solidFill>
                <a:latin typeface="Constantia" panose="02030602050306030303" pitchFamily="18" charset="0"/>
              </a:rPr>
              <a:t>Grapes from </a:t>
            </a:r>
            <a:r>
              <a:rPr lang="en-US" altLang="en-US" dirty="0" err="1">
                <a:solidFill>
                  <a:srgbClr val="5E5E5E"/>
                </a:solidFill>
                <a:latin typeface="Constantia" panose="02030602050306030303" pitchFamily="18" charset="0"/>
              </a:rPr>
              <a:t>Carski</a:t>
            </a:r>
            <a:r>
              <a:rPr lang="en-US" altLang="en-US" dirty="0">
                <a:solidFill>
                  <a:srgbClr val="5E5E5E"/>
                </a:solidFill>
                <a:latin typeface="Constantia" panose="02030602050306030303" pitchFamily="18" charset="0"/>
              </a:rPr>
              <a:t> Vineyards along coast, lots of river rock and perfect microclimate.  - similar to </a:t>
            </a:r>
            <a:r>
              <a:rPr lang="en-US" altLang="en-US" dirty="0" err="1">
                <a:solidFill>
                  <a:srgbClr val="5E5E5E"/>
                </a:solidFill>
                <a:latin typeface="Constantia" panose="02030602050306030303" pitchFamily="18" charset="0"/>
              </a:rPr>
              <a:t>Chateauneuf</a:t>
            </a:r>
            <a:r>
              <a:rPr lang="en-US" altLang="en-US" dirty="0">
                <a:solidFill>
                  <a:srgbClr val="5E5E5E"/>
                </a:solidFill>
                <a:latin typeface="Constantia" panose="02030602050306030303" pitchFamily="18" charset="0"/>
              </a:rPr>
              <a:t>-du-Pape </a:t>
            </a:r>
          </a:p>
          <a:p>
            <a:pPr marL="171450" indent="-171450" eaLnBrk="1" hangingPunct="1">
              <a:buFontTx/>
              <a:buChar char="•"/>
            </a:pPr>
            <a:r>
              <a:rPr lang="en-US" altLang="en-US" dirty="0">
                <a:solidFill>
                  <a:srgbClr val="5E5E5E"/>
                </a:solidFill>
                <a:latin typeface="Constantia" panose="02030602050306030303" pitchFamily="18" charset="0"/>
              </a:rPr>
              <a:t>Deep ruby color, notes of ripe plums, forest berries and vanilla, will awaken all your senses </a:t>
            </a:r>
          </a:p>
          <a:p>
            <a:pPr marL="171450" indent="-171450" eaLnBrk="1" hangingPunct="1">
              <a:buFontTx/>
              <a:buChar char="•"/>
            </a:pPr>
            <a:r>
              <a:rPr lang="en-US" altLang="en-US" dirty="0">
                <a:solidFill>
                  <a:srgbClr val="5E5E5E"/>
                </a:solidFill>
                <a:latin typeface="Constantia" panose="02030602050306030303" pitchFamily="18" charset="0"/>
              </a:rPr>
              <a:t>Tannins are perfectly integrated with alcohol and acidity and give complex wine whose taste lingers in a mouth for a long time </a:t>
            </a:r>
          </a:p>
          <a:p>
            <a:pPr marL="171450" indent="-171450" eaLnBrk="1" hangingPunct="1">
              <a:buFontTx/>
              <a:buChar char="•"/>
            </a:pPr>
            <a:r>
              <a:rPr lang="en-US" altLang="en-US" dirty="0">
                <a:solidFill>
                  <a:srgbClr val="5E5E5E"/>
                </a:solidFill>
                <a:latin typeface="Constantia" panose="02030602050306030303" pitchFamily="18" charset="0"/>
              </a:rPr>
              <a:t>Perfect for long aging </a:t>
            </a:r>
          </a:p>
          <a:p>
            <a:pPr marL="171450" indent="-171450" eaLnBrk="1" hangingPunct="1">
              <a:buFontTx/>
              <a:buChar char="•"/>
            </a:pPr>
            <a:r>
              <a:rPr lang="en-US" altLang="en-US" dirty="0">
                <a:solidFill>
                  <a:srgbClr val="5E5E5E"/>
                </a:solidFill>
                <a:latin typeface="Constantia" panose="02030602050306030303" pitchFamily="18" charset="0"/>
              </a:rPr>
              <a:t>Pair it with steak, veil, game and picante aged cheeses</a:t>
            </a:r>
          </a:p>
          <a:p>
            <a:pPr marL="171450" indent="-171450" eaLnBrk="1" hangingPunct="1">
              <a:buFontTx/>
              <a:buChar char="•"/>
            </a:pPr>
            <a:r>
              <a:rPr lang="en-US" altLang="en-US" dirty="0">
                <a:solidFill>
                  <a:srgbClr val="5E5E5E"/>
                </a:solidFill>
                <a:latin typeface="Constantia" panose="02030602050306030303" pitchFamily="18" charset="0"/>
              </a:rPr>
              <a:t>Decant for at least 40 min</a:t>
            </a:r>
          </a:p>
        </p:txBody>
      </p:sp>
      <p:sp>
        <p:nvSpPr>
          <p:cNvPr id="84996" name="Slide Number Placeholder 3">
            <a:extLst>
              <a:ext uri="{FF2B5EF4-FFF2-40B4-BE49-F238E27FC236}">
                <a16:creationId xmlns:a16="http://schemas.microsoft.com/office/drawing/2014/main" id="{173CBB7B-08E0-4485-825F-76172E630E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8F83A02C-DFA9-40F2-A0D5-F5CA119A7AA0}" type="slidenum">
              <a:rPr lang="en-US" altLang="en-US" smtClean="0">
                <a:solidFill>
                  <a:srgbClr val="000000"/>
                </a:solidFill>
                <a:latin typeface="Calibri" panose="020F0502020204030204" pitchFamily="34" charset="0"/>
              </a:rPr>
              <a:pPr fontAlgn="base">
                <a:spcBef>
                  <a:spcPct val="0"/>
                </a:spcBef>
                <a:spcAft>
                  <a:spcPct val="0"/>
                </a:spcAft>
              </a:pPr>
              <a:t>40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980BF51-89FD-49CE-8FA6-CDA74BF697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AEBC841-4F71-404A-A812-CC051F9FD121}"/>
              </a:ext>
            </a:extLst>
          </p:cNvPr>
          <p:cNvSpPr>
            <a:spLocks noGrp="1"/>
          </p:cNvSpPr>
          <p:nvPr>
            <p:ph type="body" idx="1"/>
          </p:nvPr>
        </p:nvSpPr>
        <p:spPr/>
        <p:txBody>
          <a:bodyPr/>
          <a:lstStyle/>
          <a:p>
            <a:pPr>
              <a:defRPr/>
            </a:pPr>
            <a:r>
              <a:rPr lang="en-US" dirty="0"/>
              <a:t>Please be sure to fill out the Survey Form located in your excel packet.  We hope all enjoyed this presentation!  Thank you for supporting</a:t>
            </a:r>
          </a:p>
          <a:p>
            <a:pPr>
              <a:defRPr/>
            </a:pPr>
            <a:r>
              <a:rPr lang="en-US" dirty="0"/>
              <a:t>The National Tasting Project 2021</a:t>
            </a:r>
          </a:p>
          <a:p>
            <a:pPr>
              <a:defRPr/>
            </a:pPr>
            <a:endParaRPr lang="en-US" dirty="0"/>
          </a:p>
          <a:p>
            <a:pPr>
              <a:defRPr/>
            </a:pPr>
            <a:r>
              <a:rPr lang="en-US" b="0" i="0" dirty="0">
                <a:solidFill>
                  <a:srgbClr val="777777"/>
                </a:solidFill>
                <a:effectLst/>
                <a:latin typeface="Arial" panose="020B0604020202020204" pitchFamily="34" charset="0"/>
              </a:rPr>
              <a:t>The 2021 NTP Committee members: Dave Barber, Melissa Bartlett, Joe </a:t>
            </a:r>
            <a:r>
              <a:rPr lang="en-US" b="0" i="0" dirty="0" err="1">
                <a:solidFill>
                  <a:srgbClr val="777777"/>
                </a:solidFill>
                <a:effectLst/>
                <a:latin typeface="Arial" panose="020B0604020202020204" pitchFamily="34" charset="0"/>
              </a:rPr>
              <a:t>Broski</a:t>
            </a:r>
            <a:r>
              <a:rPr lang="en-US" b="0" i="0" dirty="0">
                <a:solidFill>
                  <a:srgbClr val="777777"/>
                </a:solidFill>
                <a:effectLst/>
                <a:latin typeface="Arial" panose="020B0604020202020204" pitchFamily="34" charset="0"/>
              </a:rPr>
              <a:t>, Pam Davey, Joanne Degaglia, Eric </a:t>
            </a:r>
            <a:r>
              <a:rPr lang="en-US" b="0" i="0" dirty="0" err="1">
                <a:solidFill>
                  <a:srgbClr val="777777"/>
                </a:solidFill>
                <a:effectLst/>
                <a:latin typeface="Arial" panose="020B0604020202020204" pitchFamily="34" charset="0"/>
              </a:rPr>
              <a:t>Feldake</a:t>
            </a:r>
            <a:r>
              <a:rPr lang="en-US" b="0" i="0" dirty="0">
                <a:solidFill>
                  <a:srgbClr val="777777"/>
                </a:solidFill>
                <a:effectLst/>
                <a:latin typeface="Arial" panose="020B0604020202020204" pitchFamily="34" charset="0"/>
              </a:rPr>
              <a:t>, Sharyn Kervyn, Danny Klein, Sharon Levine, Larry Levine, Aaron Mandel, Chris McCutcheon, Roger Oliva, </a:t>
            </a:r>
            <a:r>
              <a:rPr lang="en-US" b="0" i="0" dirty="0" err="1">
                <a:solidFill>
                  <a:srgbClr val="777777"/>
                </a:solidFill>
                <a:effectLst/>
                <a:latin typeface="Arial" panose="020B0604020202020204" pitchFamily="34" charset="0"/>
              </a:rPr>
              <a:t>Semerita</a:t>
            </a:r>
            <a:r>
              <a:rPr lang="en-US" b="0" i="0" dirty="0">
                <a:solidFill>
                  <a:srgbClr val="777777"/>
                </a:solidFill>
                <a:effectLst/>
                <a:latin typeface="Arial" panose="020B0604020202020204" pitchFamily="34" charset="0"/>
              </a:rPr>
              <a:t> Oliva, Gary </a:t>
            </a:r>
            <a:r>
              <a:rPr lang="en-US" b="0" i="0" dirty="0" err="1">
                <a:solidFill>
                  <a:srgbClr val="777777"/>
                </a:solidFill>
                <a:effectLst/>
                <a:latin typeface="Arial" panose="020B0604020202020204" pitchFamily="34" charset="0"/>
              </a:rPr>
              <a:t>Pavlis</a:t>
            </a:r>
            <a:r>
              <a:rPr lang="en-US" b="0" i="0" dirty="0">
                <a:solidFill>
                  <a:srgbClr val="777777"/>
                </a:solidFill>
                <a:effectLst/>
                <a:latin typeface="Arial" panose="020B0604020202020204" pitchFamily="34" charset="0"/>
              </a:rPr>
              <a:t>, Walt Rachele, Diane </a:t>
            </a:r>
            <a:r>
              <a:rPr lang="en-US" b="0" i="0" dirty="0" err="1">
                <a:solidFill>
                  <a:srgbClr val="777777"/>
                </a:solidFill>
                <a:effectLst/>
                <a:latin typeface="Arial" panose="020B0604020202020204" pitchFamily="34" charset="0"/>
              </a:rPr>
              <a:t>Rone</a:t>
            </a:r>
            <a:r>
              <a:rPr lang="en-US" b="0" i="0" dirty="0">
                <a:solidFill>
                  <a:srgbClr val="777777"/>
                </a:solidFill>
                <a:effectLst/>
                <a:latin typeface="Arial" panose="020B0604020202020204" pitchFamily="34" charset="0"/>
              </a:rPr>
              <a:t>, Adrienne Turner, Bob Turner, Pat </a:t>
            </a:r>
            <a:r>
              <a:rPr lang="en-US" b="0" i="0" dirty="0" err="1">
                <a:solidFill>
                  <a:srgbClr val="777777"/>
                </a:solidFill>
                <a:effectLst/>
                <a:latin typeface="Arial" panose="020B0604020202020204" pitchFamily="34" charset="0"/>
              </a:rPr>
              <a:t>Valas</a:t>
            </a:r>
            <a:r>
              <a:rPr lang="en-US" b="0" i="0" dirty="0">
                <a:solidFill>
                  <a:srgbClr val="777777"/>
                </a:solidFill>
                <a:effectLst/>
                <a:latin typeface="Arial" panose="020B0604020202020204" pitchFamily="34" charset="0"/>
              </a:rPr>
              <a:t>, Vince Williams, and Khadija Woods.</a:t>
            </a:r>
          </a:p>
          <a:p>
            <a:pPr>
              <a:defRPr/>
            </a:pPr>
            <a:endParaRPr lang="en-US" b="0" i="0" dirty="0">
              <a:solidFill>
                <a:srgbClr val="777777"/>
              </a:solidFill>
              <a:effectLst/>
              <a:latin typeface="Arial" panose="020B0604020202020204" pitchFamily="34" charset="0"/>
            </a:endParaRPr>
          </a:p>
          <a:p>
            <a:pPr>
              <a:defRPr/>
            </a:pPr>
            <a:r>
              <a:rPr lang="en-US" b="0" i="0" dirty="0">
                <a:solidFill>
                  <a:srgbClr val="777777"/>
                </a:solidFill>
                <a:effectLst/>
                <a:latin typeface="Arial" panose="020B0604020202020204" pitchFamily="34" charset="0"/>
              </a:rPr>
              <a:t>PowerPoint:  Melissa Bartlett</a:t>
            </a:r>
          </a:p>
          <a:p>
            <a:pPr>
              <a:defRPr/>
            </a:pPr>
            <a:r>
              <a:rPr lang="en-US" b="0" i="0" dirty="0">
                <a:solidFill>
                  <a:srgbClr val="777777"/>
                </a:solidFill>
                <a:effectLst/>
                <a:latin typeface="Arial" panose="020B0604020202020204" pitchFamily="34" charset="0"/>
              </a:rPr>
              <a:t>Reporting Form:  Chris McCutcheon</a:t>
            </a:r>
          </a:p>
          <a:p>
            <a:pPr>
              <a:defRPr/>
            </a:pPr>
            <a:r>
              <a:rPr lang="en-US" b="0" i="0" dirty="0">
                <a:solidFill>
                  <a:srgbClr val="777777"/>
                </a:solidFill>
                <a:effectLst/>
                <a:latin typeface="Arial" panose="020B0604020202020204" pitchFamily="34" charset="0"/>
              </a:rPr>
              <a:t>Chair:  </a:t>
            </a:r>
            <a:r>
              <a:rPr lang="en-US" b="0" i="0">
                <a:solidFill>
                  <a:srgbClr val="777777"/>
                </a:solidFill>
                <a:effectLst/>
                <a:latin typeface="Arial" panose="020B0604020202020204" pitchFamily="34" charset="0"/>
              </a:rPr>
              <a:t>Sharyn Kervyn</a:t>
            </a:r>
          </a:p>
          <a:p>
            <a:pPr>
              <a:defRPr/>
            </a:pPr>
            <a:endParaRPr lang="en-US" dirty="0"/>
          </a:p>
        </p:txBody>
      </p:sp>
      <p:sp>
        <p:nvSpPr>
          <p:cNvPr id="87044" name="Slide Number Placeholder 3">
            <a:extLst>
              <a:ext uri="{FF2B5EF4-FFF2-40B4-BE49-F238E27FC236}">
                <a16:creationId xmlns:a16="http://schemas.microsoft.com/office/drawing/2014/main" id="{EAC2190E-8237-4289-95F4-BE202AAFA9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D348C07-01EE-4443-A448-F399729FB1C3}" type="slidenum">
              <a:rPr lang="en-US" altLang="en-US" smtClean="0">
                <a:solidFill>
                  <a:srgbClr val="000000"/>
                </a:solidFill>
              </a:rPr>
              <a:pPr fontAlgn="base">
                <a:spcBef>
                  <a:spcPct val="0"/>
                </a:spcBef>
                <a:spcAft>
                  <a:spcPct val="0"/>
                </a:spcAft>
              </a:pPr>
              <a:t>41</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5492F8B-C85E-4FE8-83C4-A06B540C66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BE8F898-96BE-42FA-A854-D79CF01805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pPr>
            <a:r>
              <a:rPr lang="en-US" altLang="en-US">
                <a:solidFill>
                  <a:srgbClr val="1B1B1B"/>
                </a:solidFill>
                <a:latin typeface="Constantia" panose="02030602050306030303" pitchFamily="18" charset="0"/>
              </a:rPr>
              <a:t>The Balkans were one of the few places where wine grapes naturally grew during the Ice Age.  The oldest found seeds in the region have been dated between 4,000 and 6,000 years old.        (They a</a:t>
            </a:r>
            <a:r>
              <a:rPr lang="en-US" altLang="en-US">
                <a:solidFill>
                  <a:srgbClr val="202122"/>
                </a:solidFill>
                <a:latin typeface="Constantia" panose="02030602050306030303" pitchFamily="18" charset="0"/>
              </a:rPr>
              <a:t>re thought to be </a:t>
            </a:r>
            <a:r>
              <a:rPr lang="fr-FR" altLang="en-US">
                <a:solidFill>
                  <a:srgbClr val="222222"/>
                </a:solidFill>
                <a:latin typeface="Constantia" panose="02030602050306030303" pitchFamily="18" charset="0"/>
              </a:rPr>
              <a:t>Muscat Blanc à Petit Grains)</a:t>
            </a:r>
          </a:p>
          <a:p>
            <a:pPr>
              <a:lnSpc>
                <a:spcPct val="150000"/>
              </a:lnSpc>
              <a:spcBef>
                <a:spcPct val="0"/>
              </a:spcBef>
            </a:pPr>
            <a:endParaRPr lang="fr-FR" altLang="en-US">
              <a:solidFill>
                <a:srgbClr val="222222"/>
              </a:solidFill>
              <a:latin typeface="Constantia" panose="02030602050306030303" pitchFamily="18" charset="0"/>
            </a:endParaRPr>
          </a:p>
          <a:p>
            <a:pPr>
              <a:lnSpc>
                <a:spcPct val="150000"/>
              </a:lnSpc>
              <a:spcBef>
                <a:spcPct val="0"/>
              </a:spcBef>
            </a:pPr>
            <a:r>
              <a:rPr lang="en-US" altLang="en-US">
                <a:solidFill>
                  <a:srgbClr val="202122"/>
                </a:solidFill>
                <a:latin typeface="Constantia" panose="02030602050306030303" pitchFamily="18" charset="0"/>
              </a:rPr>
              <a:t>Along with neighboring Greece and Italy, the Illyrian regions have the longest continuous history of viticulture in</a:t>
            </a:r>
            <a:r>
              <a:rPr lang="en-US" altLang="en-US" u="sng">
                <a:solidFill>
                  <a:srgbClr val="202122"/>
                </a:solidFill>
                <a:latin typeface="Constantia" panose="02030602050306030303" pitchFamily="18" charset="0"/>
              </a:rPr>
              <a:t> Europe</a:t>
            </a:r>
            <a:r>
              <a:rPr lang="en-US" altLang="en-US">
                <a:solidFill>
                  <a:srgbClr val="202122"/>
                </a:solidFill>
                <a:latin typeface="Constantia" panose="02030602050306030303" pitchFamily="18" charset="0"/>
              </a:rPr>
              <a:t>.  These areas existed hundreds of years before the expansion of the Roman Empire. </a:t>
            </a:r>
          </a:p>
          <a:p>
            <a:pPr>
              <a:lnSpc>
                <a:spcPct val="150000"/>
              </a:lnSpc>
              <a:spcBef>
                <a:spcPct val="0"/>
              </a:spcBef>
            </a:pPr>
            <a:endParaRPr lang="en-US" altLang="en-US">
              <a:solidFill>
                <a:srgbClr val="202122"/>
              </a:solidFill>
              <a:latin typeface="Constantia" panose="02030602050306030303" pitchFamily="18" charset="0"/>
            </a:endParaRPr>
          </a:p>
          <a:p>
            <a:pPr>
              <a:lnSpc>
                <a:spcPct val="150000"/>
              </a:lnSpc>
              <a:spcBef>
                <a:spcPct val="0"/>
              </a:spcBef>
            </a:pPr>
            <a:r>
              <a:rPr lang="en-US" altLang="en-US">
                <a:solidFill>
                  <a:srgbClr val="202122"/>
                </a:solidFill>
                <a:latin typeface="Constantia" panose="02030602050306030303" pitchFamily="18" charset="0"/>
              </a:rPr>
              <a:t>During the Roman period, wine production increased and became more organized.  </a:t>
            </a:r>
          </a:p>
          <a:p>
            <a:pPr>
              <a:lnSpc>
                <a:spcPct val="150000"/>
              </a:lnSpc>
              <a:spcBef>
                <a:spcPct val="0"/>
              </a:spcBef>
            </a:pPr>
            <a:endParaRPr lang="en-US" altLang="en-US">
              <a:solidFill>
                <a:srgbClr val="202122"/>
              </a:solidFill>
              <a:latin typeface="Constantia" panose="02030602050306030303" pitchFamily="18" charset="0"/>
            </a:endParaRPr>
          </a:p>
          <a:p>
            <a:pPr>
              <a:lnSpc>
                <a:spcPct val="150000"/>
              </a:lnSpc>
              <a:spcBef>
                <a:spcPct val="0"/>
              </a:spcBef>
            </a:pPr>
            <a:r>
              <a:rPr lang="en-US" altLang="en-US">
                <a:solidFill>
                  <a:srgbClr val="202122"/>
                </a:solidFill>
                <a:latin typeface="Constantia" panose="02030602050306030303" pitchFamily="18" charset="0"/>
              </a:rPr>
              <a:t>In the 15</a:t>
            </a:r>
            <a:r>
              <a:rPr lang="en-US" altLang="en-US" baseline="30000">
                <a:solidFill>
                  <a:srgbClr val="202122"/>
                </a:solidFill>
                <a:latin typeface="Constantia" panose="02030602050306030303" pitchFamily="18" charset="0"/>
              </a:rPr>
              <a:t>th</a:t>
            </a:r>
            <a:r>
              <a:rPr lang="en-US" altLang="en-US">
                <a:solidFill>
                  <a:srgbClr val="202122"/>
                </a:solidFill>
                <a:latin typeface="Constantia" panose="02030602050306030303" pitchFamily="18" charset="0"/>
              </a:rPr>
              <a:t> century vineyards went into decline with the arrival of the Turks and a dramatic cooling climatic change, referred to as the Little Ice Age.  The world was affected by this Little Ice Age, which was caused by several volcanic eruptions, odd weather patterns and the advancement of glaciers.  This made the seasons more cold and wet.  These weather patterns did not end until the 18</a:t>
            </a:r>
            <a:r>
              <a:rPr lang="en-US" altLang="en-US" baseline="30000">
                <a:solidFill>
                  <a:srgbClr val="202122"/>
                </a:solidFill>
                <a:latin typeface="Constantia" panose="02030602050306030303" pitchFamily="18" charset="0"/>
              </a:rPr>
              <a:t>th</a:t>
            </a:r>
            <a:r>
              <a:rPr lang="en-US" altLang="en-US">
                <a:solidFill>
                  <a:srgbClr val="202122"/>
                </a:solidFill>
                <a:latin typeface="Constantia" panose="02030602050306030303" pitchFamily="18" charset="0"/>
              </a:rPr>
              <a:t> century. </a:t>
            </a:r>
            <a:endParaRPr lang="en-US" altLang="en-US" baseline="30000">
              <a:solidFill>
                <a:srgbClr val="0B0080"/>
              </a:solidFill>
              <a:latin typeface="Constantia" panose="02030602050306030303" pitchFamily="18" charset="0"/>
            </a:endParaRPr>
          </a:p>
        </p:txBody>
      </p:sp>
      <p:sp>
        <p:nvSpPr>
          <p:cNvPr id="14340" name="Slide Number Placeholder 3">
            <a:extLst>
              <a:ext uri="{FF2B5EF4-FFF2-40B4-BE49-F238E27FC236}">
                <a16:creationId xmlns:a16="http://schemas.microsoft.com/office/drawing/2014/main" id="{B2411958-A9A6-4008-B0EA-13B1EF363E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FAA3EB27-B4BD-4C45-A1CC-758DE97383F3}" type="slidenum">
              <a:rPr lang="en-US" altLang="en-US" smtClean="0">
                <a:solidFill>
                  <a:srgbClr val="000000"/>
                </a:solidFill>
              </a:rPr>
              <a:pPr fontAlgn="base">
                <a:spcBef>
                  <a:spcPct val="0"/>
                </a:spcBef>
                <a:spcAft>
                  <a:spcPct val="0"/>
                </a:spcAft>
              </a:pPr>
              <a:t>5</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262F63D-F241-4625-8D01-2A100DFC18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5B72FBF-1BC5-4AC3-8A48-9BBFDDE0CA43}"/>
              </a:ext>
            </a:extLst>
          </p:cNvPr>
          <p:cNvSpPr>
            <a:spLocks noGrp="1"/>
          </p:cNvSpPr>
          <p:nvPr>
            <p:ph type="body" idx="1"/>
          </p:nvPr>
        </p:nvSpPr>
        <p:spPr/>
        <p:txBody>
          <a:bodyPr/>
          <a:lstStyle/>
          <a:p>
            <a:pPr lvl="1" indent="-457200" eaLnBrk="1" fontAlgn="auto" hangingPunct="1">
              <a:spcBef>
                <a:spcPts val="0"/>
              </a:spcBef>
              <a:spcAft>
                <a:spcPts val="0"/>
              </a:spcAft>
              <a:buFont typeface="Wingdings" panose="05000000000000000000" pitchFamily="2" charset="2"/>
              <a:buChar char="§"/>
              <a:defRPr/>
            </a:pPr>
            <a:r>
              <a:rPr lang="en-US" dirty="0">
                <a:solidFill>
                  <a:srgbClr val="202122"/>
                </a:solidFill>
                <a:latin typeface="Constantia" panose="02030602050306030303" pitchFamily="18" charset="0"/>
              </a:rPr>
              <a:t>Then, when the Turks came into town winemaking went to another standstill.  </a:t>
            </a:r>
          </a:p>
          <a:p>
            <a:pPr marL="0" lvl="1" eaLnBrk="1" fontAlgn="auto" hangingPunct="1">
              <a:spcBef>
                <a:spcPts val="0"/>
              </a:spcBef>
              <a:spcAft>
                <a:spcPts val="0"/>
              </a:spcAft>
              <a:buFont typeface="Wingdings" panose="05000000000000000000" pitchFamily="2" charset="2"/>
              <a:buNone/>
              <a:defRPr/>
            </a:pPr>
            <a:endParaRPr lang="en-US" dirty="0">
              <a:solidFill>
                <a:srgbClr val="202122"/>
              </a:solidFill>
              <a:latin typeface="Constantia" panose="02030602050306030303" pitchFamily="18" charset="0"/>
            </a:endParaRPr>
          </a:p>
          <a:p>
            <a:pPr lvl="1" indent="-457200" eaLnBrk="1" fontAlgn="auto" hangingPunct="1">
              <a:spcBef>
                <a:spcPts val="0"/>
              </a:spcBef>
              <a:spcAft>
                <a:spcPts val="0"/>
              </a:spcAft>
              <a:buFont typeface="Wingdings" panose="05000000000000000000" pitchFamily="2" charset="2"/>
              <a:buChar char="§"/>
              <a:defRPr/>
            </a:pPr>
            <a:r>
              <a:rPr lang="en-US" dirty="0">
                <a:solidFill>
                  <a:srgbClr val="5E5E5E"/>
                </a:solidFill>
                <a:latin typeface="Constantia" panose="02030602050306030303" pitchFamily="18" charset="0"/>
              </a:rPr>
              <a:t>In the 19th century, after the Austro-Hungarians annexed the Balkans, they invested heavily in winemaking to produce the finest wines for the Vienna-Hapsburg court. </a:t>
            </a:r>
          </a:p>
          <a:p>
            <a:pPr marL="0" lvl="1" eaLnBrk="1" fontAlgn="auto" hangingPunct="1">
              <a:spcBef>
                <a:spcPts val="0"/>
              </a:spcBef>
              <a:spcAft>
                <a:spcPts val="0"/>
              </a:spcAft>
              <a:buFont typeface="Wingdings" panose="05000000000000000000" pitchFamily="2" charset="2"/>
              <a:buNone/>
              <a:defRPr/>
            </a:pPr>
            <a:endParaRPr lang="en-US" sz="3200" dirty="0">
              <a:solidFill>
                <a:srgbClr val="5E5E5E"/>
              </a:solidFill>
              <a:latin typeface="Open Sans"/>
            </a:endParaRPr>
          </a:p>
        </p:txBody>
      </p:sp>
      <p:sp>
        <p:nvSpPr>
          <p:cNvPr id="16388" name="Slide Number Placeholder 3">
            <a:extLst>
              <a:ext uri="{FF2B5EF4-FFF2-40B4-BE49-F238E27FC236}">
                <a16:creationId xmlns:a16="http://schemas.microsoft.com/office/drawing/2014/main" id="{BF491FB6-D8AC-43A4-B0ED-AF2044AFAD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F4A8CC4-1381-4E3E-8F8B-E5D2B542B97C}"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D225F2-009F-4ABA-A8CF-CB9F2DF021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66FC363-66B3-4281-AC71-C0E40488F940}"/>
              </a:ext>
            </a:extLst>
          </p:cNvPr>
          <p:cNvSpPr>
            <a:spLocks noGrp="1" noChangeArrowheads="1"/>
          </p:cNvSpPr>
          <p:nvPr>
            <p:ph type="body" idx="1"/>
          </p:nvPr>
        </p:nvSpPr>
        <p:spPr bwMode="auto"/>
        <p:txBody>
          <a:bodyPr wrap="square" numCol="1" anchor="t" anchorCtr="0" compatLnSpc="1">
            <a:prstTxWarp prst="textNoShape">
              <a:avLst/>
            </a:prstTxWarp>
          </a:bodyPr>
          <a:lstStyle/>
          <a:p>
            <a:pPr marL="628650" lvl="2" indent="-171450" eaLnBrk="1" fontAlgn="auto" hangingPunct="1">
              <a:spcBef>
                <a:spcPts val="0"/>
              </a:spcBef>
              <a:spcAft>
                <a:spcPts val="0"/>
              </a:spcAft>
              <a:buFont typeface="Arial" panose="020B0604020202020204" pitchFamily="34" charset="0"/>
              <a:buChar char="•"/>
              <a:defRPr/>
            </a:pPr>
            <a:r>
              <a:rPr lang="en-US" dirty="0">
                <a:latin typeface="Constantia" panose="02030602050306030303" pitchFamily="18" charset="0"/>
              </a:rPr>
              <a:t>They planted new vineyards and;</a:t>
            </a:r>
          </a:p>
          <a:p>
            <a:pPr marL="628650" lvl="2" indent="-171450" eaLnBrk="1" fontAlgn="auto" hangingPunct="1">
              <a:spcBef>
                <a:spcPts val="0"/>
              </a:spcBef>
              <a:spcAft>
                <a:spcPts val="0"/>
              </a:spcAft>
              <a:buFont typeface="Arial" panose="020B0604020202020204" pitchFamily="34" charset="0"/>
              <a:buChar char="•"/>
              <a:defRPr/>
            </a:pPr>
            <a:r>
              <a:rPr lang="en-US" dirty="0">
                <a:latin typeface="Constantia" panose="02030602050306030303" pitchFamily="18" charset="0"/>
              </a:rPr>
              <a:t>Re-invigorated old vineyards producing indigenous grape varieties</a:t>
            </a:r>
          </a:p>
          <a:p>
            <a:pPr lvl="3" indent="-457200" eaLnBrk="1" fontAlgn="auto" hangingPunct="1">
              <a:spcBef>
                <a:spcPts val="0"/>
              </a:spcBef>
              <a:spcAft>
                <a:spcPts val="0"/>
              </a:spcAft>
              <a:buFont typeface="Wingdings" panose="05000000000000000000" pitchFamily="2" charset="2"/>
              <a:buChar char="§"/>
              <a:defRPr/>
            </a:pPr>
            <a:r>
              <a:rPr lang="en-US" dirty="0">
                <a:latin typeface="Constantia" panose="02030602050306030303" pitchFamily="18" charset="0"/>
              </a:rPr>
              <a:t>Such as, </a:t>
            </a:r>
            <a:r>
              <a:rPr lang="en-US" dirty="0" err="1">
                <a:latin typeface="Constantia" panose="02030602050306030303" pitchFamily="18" charset="0"/>
              </a:rPr>
              <a:t>Blatina</a:t>
            </a:r>
            <a:r>
              <a:rPr lang="en-US" dirty="0">
                <a:latin typeface="Constantia" panose="02030602050306030303" pitchFamily="18" charset="0"/>
              </a:rPr>
              <a:t>, </a:t>
            </a:r>
            <a:r>
              <a:rPr lang="en-US" dirty="0">
                <a:latin typeface="Constantia" panose="02030602050306030303" pitchFamily="18" charset="0"/>
                <a:cs typeface="Calibri" panose="020F0502020204030204" pitchFamily="34" charset="0"/>
              </a:rPr>
              <a:t>Ž</a:t>
            </a:r>
            <a:r>
              <a:rPr lang="en-US" dirty="0">
                <a:latin typeface="Constantia" panose="02030602050306030303" pitchFamily="18" charset="0"/>
              </a:rPr>
              <a:t>ilavka, Bena, </a:t>
            </a:r>
            <a:r>
              <a:rPr lang="en-US" dirty="0" err="1">
                <a:latin typeface="Constantia" panose="02030602050306030303" pitchFamily="18" charset="0"/>
              </a:rPr>
              <a:t>Po</a:t>
            </a:r>
            <a:r>
              <a:rPr lang="en-US" dirty="0" err="1">
                <a:latin typeface="Calibri" panose="020F0502020204030204" pitchFamily="34" charset="0"/>
                <a:cs typeface="Calibri" panose="020F0502020204030204" pitchFamily="34" charset="0"/>
              </a:rPr>
              <a:t>š</a:t>
            </a:r>
            <a:r>
              <a:rPr lang="en-US" dirty="0" err="1">
                <a:latin typeface="Constantia" panose="02030602050306030303" pitchFamily="18" charset="0"/>
              </a:rPr>
              <a:t>ip</a:t>
            </a:r>
            <a:r>
              <a:rPr lang="en-US" dirty="0">
                <a:latin typeface="Constantia" panose="02030602050306030303" pitchFamily="18" charset="0"/>
              </a:rPr>
              <a:t>, </a:t>
            </a:r>
            <a:r>
              <a:rPr lang="en-US" dirty="0" err="1">
                <a:latin typeface="Constantia" panose="02030602050306030303" pitchFamily="18" charset="0"/>
              </a:rPr>
              <a:t>Vranac</a:t>
            </a:r>
            <a:r>
              <a:rPr lang="en-US" dirty="0">
                <a:latin typeface="Constantia" panose="02030602050306030303" pitchFamily="18" charset="0"/>
              </a:rPr>
              <a:t>, </a:t>
            </a:r>
            <a:r>
              <a:rPr lang="en-US" dirty="0" err="1">
                <a:latin typeface="Constantia" panose="02030602050306030303" pitchFamily="18" charset="0"/>
              </a:rPr>
              <a:t>Plavac</a:t>
            </a:r>
            <a:r>
              <a:rPr lang="en-US" dirty="0">
                <a:latin typeface="Constantia" panose="02030602050306030303" pitchFamily="18" charset="0"/>
              </a:rPr>
              <a:t>, </a:t>
            </a:r>
            <a:r>
              <a:rPr lang="en-US" dirty="0" err="1">
                <a:latin typeface="Constantia" panose="02030602050306030303" pitchFamily="18" charset="0"/>
              </a:rPr>
              <a:t>Malvazija</a:t>
            </a:r>
            <a:r>
              <a:rPr lang="en-US" dirty="0">
                <a:latin typeface="Constantia" panose="02030602050306030303" pitchFamily="18" charset="0"/>
              </a:rPr>
              <a:t> and others </a:t>
            </a:r>
          </a:p>
          <a:p>
            <a:pPr lvl="3" indent="-457200" eaLnBrk="1" fontAlgn="auto" hangingPunct="1">
              <a:spcBef>
                <a:spcPts val="0"/>
              </a:spcBef>
              <a:spcAft>
                <a:spcPts val="0"/>
              </a:spcAft>
              <a:buFont typeface="Wingdings" panose="05000000000000000000" pitchFamily="2" charset="2"/>
              <a:buChar char="§"/>
              <a:defRPr/>
            </a:pPr>
            <a:r>
              <a:rPr lang="en-US" dirty="0">
                <a:latin typeface="Constantia" panose="02030602050306030303" pitchFamily="18" charset="0"/>
              </a:rPr>
              <a:t>Many of these indigenous grape varieties are the central focus of Bosnia-Herzegovina’s and Croatia’s wine production today</a:t>
            </a:r>
          </a:p>
          <a:p>
            <a:pPr marL="914400" lvl="3" eaLnBrk="1" fontAlgn="auto" hangingPunct="1">
              <a:spcBef>
                <a:spcPts val="0"/>
              </a:spcBef>
              <a:spcAft>
                <a:spcPts val="0"/>
              </a:spcAft>
              <a:buFont typeface="Wingdings" panose="05000000000000000000" pitchFamily="2" charset="2"/>
              <a:buNone/>
              <a:defRPr/>
            </a:pPr>
            <a:endParaRPr lang="en-US" dirty="0">
              <a:latin typeface="Constantia" panose="02030602050306030303" pitchFamily="18" charset="0"/>
            </a:endParaRPr>
          </a:p>
          <a:p>
            <a:pPr lvl="2" indent="-457200" eaLnBrk="1" fontAlgn="auto" hangingPunct="1">
              <a:spcBef>
                <a:spcPts val="0"/>
              </a:spcBef>
              <a:spcAft>
                <a:spcPts val="0"/>
              </a:spcAft>
              <a:buFont typeface="Wingdings" panose="05000000000000000000" pitchFamily="2" charset="2"/>
              <a:buChar char="§"/>
              <a:defRPr/>
            </a:pPr>
            <a:r>
              <a:rPr lang="en-US" dirty="0">
                <a:latin typeface="Constantia" panose="02030602050306030303" pitchFamily="18" charset="0"/>
              </a:rPr>
              <a:t>Vineyards/Wineries were given the title of “</a:t>
            </a:r>
            <a:r>
              <a:rPr lang="en-US" i="1" dirty="0">
                <a:latin typeface="Constantia" panose="02030602050306030303" pitchFamily="18" charset="0"/>
              </a:rPr>
              <a:t>Imperial</a:t>
            </a:r>
            <a:r>
              <a:rPr lang="en-US" dirty="0">
                <a:latin typeface="Constantia" panose="02030602050306030303" pitchFamily="18" charset="0"/>
              </a:rPr>
              <a:t>” by the Austro-Hungarians to indicate they grew and made quality wines for the empire</a:t>
            </a:r>
          </a:p>
          <a:p>
            <a:pPr marL="457200" lvl="2" eaLnBrk="1" fontAlgn="auto" hangingPunct="1">
              <a:spcBef>
                <a:spcPts val="0"/>
              </a:spcBef>
              <a:spcAft>
                <a:spcPts val="0"/>
              </a:spcAft>
              <a:buFont typeface="Wingdings" panose="05000000000000000000" pitchFamily="2" charset="2"/>
              <a:buNone/>
              <a:defRPr/>
            </a:pPr>
            <a:endParaRPr lang="en-US" dirty="0">
              <a:latin typeface="Constantia" panose="02030602050306030303" pitchFamily="18" charset="0"/>
            </a:endParaRPr>
          </a:p>
          <a:p>
            <a:pPr lvl="1" indent="-457200" eaLnBrk="1" hangingPunct="1">
              <a:spcBef>
                <a:spcPct val="0"/>
              </a:spcBef>
              <a:buFont typeface="Wingdings" panose="05000000000000000000" pitchFamily="2" charset="2"/>
              <a:buChar char="§"/>
              <a:defRPr/>
            </a:pPr>
            <a:r>
              <a:rPr lang="en-US" altLang="en-US" dirty="0">
                <a:latin typeface="Constantia" panose="02030602050306030303" pitchFamily="18" charset="0"/>
              </a:rPr>
              <a:t>Viticulture in the region continues, with the production of quality wines of both native and international varieties. </a:t>
            </a:r>
          </a:p>
          <a:p>
            <a:pPr lvl="2" indent="-457200" eaLnBrk="1" hangingPunct="1">
              <a:spcBef>
                <a:spcPct val="0"/>
              </a:spcBef>
              <a:buFont typeface="Wingdings" panose="05000000000000000000" pitchFamily="2" charset="2"/>
              <a:buChar char="§"/>
              <a:defRPr/>
            </a:pPr>
            <a:r>
              <a:rPr lang="en-US" altLang="en-US" dirty="0">
                <a:latin typeface="Constantia" panose="02030602050306030303" pitchFamily="18" charset="0"/>
              </a:rPr>
              <a:t>The region’s native wines, once produced only for royal consumption (from the “</a:t>
            </a:r>
            <a:r>
              <a:rPr lang="en-US" altLang="en-US" i="1" dirty="0">
                <a:latin typeface="Constantia" panose="02030602050306030303" pitchFamily="18" charset="0"/>
              </a:rPr>
              <a:t>Imperial</a:t>
            </a:r>
            <a:r>
              <a:rPr lang="en-US" altLang="en-US" dirty="0">
                <a:latin typeface="Constantia" panose="02030602050306030303" pitchFamily="18" charset="0"/>
              </a:rPr>
              <a:t> wineries”), can now be enjoyed around the world by anyone looking for a taste of the Mediterranean.</a:t>
            </a:r>
          </a:p>
        </p:txBody>
      </p:sp>
      <p:sp>
        <p:nvSpPr>
          <p:cNvPr id="18436" name="Slide Number Placeholder 3">
            <a:extLst>
              <a:ext uri="{FF2B5EF4-FFF2-40B4-BE49-F238E27FC236}">
                <a16:creationId xmlns:a16="http://schemas.microsoft.com/office/drawing/2014/main" id="{622B6776-BA7D-4A9A-AA43-BAEC02634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FD80D2E0-824D-44ED-ABFA-1FA417B67C42}"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2D009DC-F3DF-411C-B528-6908D00FB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CBFE085-EC59-4BD2-A06A-A75033CB4111}"/>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b="1" dirty="0">
                <a:solidFill>
                  <a:srgbClr val="000000"/>
                </a:solidFill>
                <a:latin typeface="Constantia" panose="02030602050306030303" pitchFamily="18" charset="0"/>
              </a:rPr>
              <a:t>Croatia </a:t>
            </a:r>
            <a:r>
              <a:rPr lang="en-US" altLang="en-US" dirty="0">
                <a:solidFill>
                  <a:srgbClr val="000000"/>
                </a:solidFill>
                <a:latin typeface="Constantia" panose="02030602050306030303" pitchFamily="18" charset="0"/>
              </a:rPr>
              <a:t>is a country in the east of southern Europe, formed after the collapse of Yugoslavia during the 1990s. Together with Bosnia-Herzegovina, Croatia is one of the six federal units that made up the Socialist Republic of Yugoslavia.</a:t>
            </a:r>
          </a:p>
          <a:p>
            <a:pPr eaLnBrk="1" hangingPunct="1">
              <a:spcBef>
                <a:spcPct val="0"/>
              </a:spcBef>
              <a:defRPr/>
            </a:pPr>
            <a:endParaRPr lang="en-US" altLang="en-US" dirty="0">
              <a:solidFill>
                <a:srgbClr val="000000"/>
              </a:solidFill>
              <a:latin typeface="Constantia" panose="02030602050306030303" pitchFamily="18" charset="0"/>
            </a:endParaRPr>
          </a:p>
          <a:p>
            <a:pPr eaLnBrk="1" hangingPunct="1">
              <a:spcBef>
                <a:spcPct val="0"/>
              </a:spcBef>
              <a:defRPr/>
            </a:pPr>
            <a:r>
              <a:rPr lang="en-US" altLang="en-US" dirty="0">
                <a:solidFill>
                  <a:srgbClr val="202122"/>
                </a:solidFill>
                <a:latin typeface="Constantia" panose="02030602050306030303" pitchFamily="18" charset="0"/>
                <a:cs typeface="Times New Roman" panose="02020603050405020304" pitchFamily="18" charset="0"/>
              </a:rPr>
              <a:t>Croatia is in central and southeast Europe along the coast of the Adriatic Sea.  It is surrounded by the Adriatic sea on the entire southwest border and Hungary, Bosnia-Herzegovina Serbia, Slovenia and Montenegro inland.  </a:t>
            </a:r>
          </a:p>
          <a:p>
            <a:pPr eaLnBrk="1" hangingPunct="1">
              <a:spcBef>
                <a:spcPct val="0"/>
              </a:spcBef>
              <a:defRPr/>
            </a:pPr>
            <a:endParaRPr lang="en-US" altLang="en-US" dirty="0">
              <a:solidFill>
                <a:srgbClr val="202122"/>
              </a:solidFill>
              <a:latin typeface="Constantia" panose="02030602050306030303" pitchFamily="18" charset="0"/>
              <a:cs typeface="Times New Roman" panose="02020603050405020304" pitchFamily="18" charset="0"/>
            </a:endParaRPr>
          </a:p>
          <a:p>
            <a:pPr eaLnBrk="1" hangingPunct="1">
              <a:spcBef>
                <a:spcPct val="0"/>
              </a:spcBef>
              <a:defRPr/>
            </a:pPr>
            <a:r>
              <a:rPr lang="en-US" altLang="en-US" dirty="0">
                <a:solidFill>
                  <a:srgbClr val="202122"/>
                </a:solidFill>
                <a:latin typeface="Constantia" panose="02030602050306030303" pitchFamily="18" charset="0"/>
                <a:cs typeface="Times New Roman" panose="02020603050405020304" pitchFamily="18" charset="0"/>
              </a:rPr>
              <a:t>During the Middle Ages, a “Royal Wine Procurer” was the title of the one in charge of production and procurement of wine.  There is a statue on the island of </a:t>
            </a:r>
            <a:r>
              <a:rPr lang="en-US" altLang="en-US" dirty="0" err="1">
                <a:solidFill>
                  <a:srgbClr val="202122"/>
                </a:solidFill>
                <a:latin typeface="Constantia" panose="02030602050306030303" pitchFamily="18" charset="0"/>
                <a:cs typeface="Times New Roman" panose="02020603050405020304" pitchFamily="18" charset="0"/>
              </a:rPr>
              <a:t>Kor</a:t>
            </a:r>
            <a:r>
              <a:rPr lang="en-US" altLang="en-US" dirty="0" err="1">
                <a:solidFill>
                  <a:srgbClr val="202122"/>
                </a:solidFill>
                <a:latin typeface="Calibri" panose="020F0502020204030204" pitchFamily="34" charset="0"/>
                <a:cs typeface="Calibri" panose="020F0502020204030204" pitchFamily="34" charset="0"/>
              </a:rPr>
              <a:t>č</a:t>
            </a:r>
            <a:r>
              <a:rPr lang="en-US" altLang="en-US" dirty="0" err="1">
                <a:solidFill>
                  <a:srgbClr val="202122"/>
                </a:solidFill>
                <a:latin typeface="Constantia" panose="02030602050306030303" pitchFamily="18" charset="0"/>
                <a:cs typeface="Times New Roman" panose="02020603050405020304" pitchFamily="18" charset="0"/>
              </a:rPr>
              <a:t>ula</a:t>
            </a:r>
            <a:r>
              <a:rPr lang="en-US" altLang="en-US" dirty="0">
                <a:solidFill>
                  <a:srgbClr val="202122"/>
                </a:solidFill>
                <a:latin typeface="Constantia" panose="02030602050306030303" pitchFamily="18" charset="0"/>
                <a:cs typeface="Times New Roman" panose="02020603050405020304" pitchFamily="18" charset="0"/>
              </a:rPr>
              <a:t> from 1214 that contains strict rules for protecting vineyards.  </a:t>
            </a:r>
          </a:p>
          <a:p>
            <a:pPr eaLnBrk="1" hangingPunct="1">
              <a:spcBef>
                <a:spcPct val="0"/>
              </a:spcBef>
              <a:defRPr/>
            </a:pPr>
            <a:endParaRPr lang="en-US" altLang="en-US" dirty="0">
              <a:solidFill>
                <a:srgbClr val="202122"/>
              </a:solidFill>
              <a:latin typeface="Constantia" panose="02030602050306030303" pitchFamily="18" charset="0"/>
              <a:cs typeface="Times New Roman" panose="02020603050405020304" pitchFamily="18" charset="0"/>
            </a:endParaRPr>
          </a:p>
          <a:p>
            <a:pPr eaLnBrk="1" hangingPunct="1">
              <a:spcBef>
                <a:spcPct val="0"/>
              </a:spcBef>
              <a:defRPr/>
            </a:pPr>
            <a:r>
              <a:rPr lang="en-US" altLang="en-US" dirty="0">
                <a:solidFill>
                  <a:srgbClr val="202122"/>
                </a:solidFill>
                <a:latin typeface="Constantia" panose="02030602050306030303" pitchFamily="18" charset="0"/>
                <a:cs typeface="Times New Roman" panose="02020603050405020304" pitchFamily="18" charset="0"/>
              </a:rPr>
              <a:t>Grape growing and winemaking is not new to Croatia.  The Balkan Peninsula is a stage for war and strife since the times of the Illyrians.  Their most recent troubles in the 1990’s nearly destroyed all vineyards and winemaking capabilities. </a:t>
            </a:r>
          </a:p>
          <a:p>
            <a:pPr eaLnBrk="1" hangingPunct="1">
              <a:spcBef>
                <a:spcPct val="0"/>
              </a:spcBef>
              <a:defRPr/>
            </a:pPr>
            <a:endParaRPr lang="en-US" altLang="en-US" dirty="0">
              <a:solidFill>
                <a:srgbClr val="202122"/>
              </a:solidFill>
              <a:latin typeface="Constantia" panose="02030602050306030303" pitchFamily="18" charset="0"/>
              <a:cs typeface="Times New Roman" panose="02020603050405020304" pitchFamily="18" charset="0"/>
            </a:endParaRPr>
          </a:p>
          <a:p>
            <a:pPr eaLnBrk="1" hangingPunct="1">
              <a:spcBef>
                <a:spcPct val="0"/>
              </a:spcBef>
              <a:defRPr/>
            </a:pPr>
            <a:r>
              <a:rPr lang="en-US" altLang="en-US" dirty="0">
                <a:solidFill>
                  <a:srgbClr val="202122"/>
                </a:solidFill>
                <a:latin typeface="Constantia" panose="02030602050306030303" pitchFamily="18" charset="0"/>
                <a:cs typeface="Times New Roman" panose="02020603050405020304" pitchFamily="18" charset="0"/>
              </a:rPr>
              <a:t>Croatia has made a remarkable comeback from war with a strong Ministry of Agriculture which regulates and conducts research on wine grapes, both growing and producing.  They have a strong classification system and dedicated growers, makers and tasters, but what they lack is an international marketing presence or the ability to fully commercialize and export.</a:t>
            </a:r>
          </a:p>
          <a:p>
            <a:pPr eaLnBrk="1" hangingPunct="1">
              <a:spcBef>
                <a:spcPct val="0"/>
              </a:spcBef>
              <a:defRPr/>
            </a:pPr>
            <a:endParaRPr lang="en-US" altLang="en-US" dirty="0">
              <a:solidFill>
                <a:srgbClr val="202122"/>
              </a:solidFill>
              <a:latin typeface="Constantia" panose="02030602050306030303" pitchFamily="18" charset="0"/>
              <a:cs typeface="Times New Roman" panose="02020603050405020304" pitchFamily="18" charset="0"/>
            </a:endParaRPr>
          </a:p>
          <a:p>
            <a:pPr eaLnBrk="1" hangingPunct="1">
              <a:spcBef>
                <a:spcPct val="0"/>
              </a:spcBef>
              <a:defRPr/>
            </a:pPr>
            <a:r>
              <a:rPr lang="en-US" altLang="en-US" dirty="0">
                <a:solidFill>
                  <a:srgbClr val="202122"/>
                </a:solidFill>
                <a:latin typeface="Constantia" panose="02030602050306030303" pitchFamily="18" charset="0"/>
                <a:cs typeface="Times New Roman" panose="02020603050405020304" pitchFamily="18" charset="0"/>
              </a:rPr>
              <a:t>Most Croatian wine is white, then red and only a small percentage of rose is made.   </a:t>
            </a:r>
          </a:p>
          <a:p>
            <a:pPr eaLnBrk="1" hangingPunct="1">
              <a:spcBef>
                <a:spcPct val="0"/>
              </a:spcBef>
              <a:defRPr/>
            </a:pPr>
            <a:endParaRPr lang="en-US" altLang="en-US" dirty="0">
              <a:solidFill>
                <a:srgbClr val="333333"/>
              </a:solidFill>
              <a:latin typeface="Constantia" panose="02030602050306030303" pitchFamily="18" charset="0"/>
              <a:cs typeface="Times New Roman" panose="02020603050405020304" pitchFamily="18" charset="0"/>
            </a:endParaRPr>
          </a:p>
          <a:p>
            <a:pPr eaLnBrk="1" hangingPunct="1">
              <a:lnSpc>
                <a:spcPct val="107000"/>
              </a:lnSpc>
              <a:spcBef>
                <a:spcPts val="600"/>
              </a:spcBef>
              <a:spcAft>
                <a:spcPts val="600"/>
              </a:spcAft>
              <a:defRPr/>
            </a:pPr>
            <a:r>
              <a:rPr lang="en-US" altLang="en-US" dirty="0">
                <a:solidFill>
                  <a:srgbClr val="202122"/>
                </a:solidFill>
                <a:latin typeface="Constantia" panose="02030602050306030303" pitchFamily="18" charset="0"/>
                <a:cs typeface="Times New Roman" panose="02020603050405020304" pitchFamily="18" charset="0"/>
              </a:rPr>
              <a:t>Locals often dilute their wine with still or sparking water – </a:t>
            </a:r>
          </a:p>
          <a:p>
            <a:pPr marL="171450" indent="-171450" eaLnBrk="1" hangingPunct="1">
              <a:lnSpc>
                <a:spcPct val="107000"/>
              </a:lnSpc>
              <a:spcBef>
                <a:spcPts val="600"/>
              </a:spcBef>
              <a:spcAft>
                <a:spcPts val="600"/>
              </a:spcAft>
              <a:buFont typeface="Arial" panose="020B0604020202020204" pitchFamily="34" charset="0"/>
              <a:buChar char="•"/>
              <a:defRPr/>
            </a:pPr>
            <a:r>
              <a:rPr lang="en-US" altLang="en-US" dirty="0">
                <a:solidFill>
                  <a:srgbClr val="202122"/>
                </a:solidFill>
                <a:latin typeface="Constantia" panose="02030602050306030303" pitchFamily="18" charset="0"/>
                <a:cs typeface="Times New Roman" panose="02020603050405020304" pitchFamily="18" charset="0"/>
              </a:rPr>
              <a:t>white wine and carbonated water = </a:t>
            </a:r>
            <a:r>
              <a:rPr lang="en-US" altLang="en-US" i="1" dirty="0" err="1">
                <a:solidFill>
                  <a:srgbClr val="202122"/>
                </a:solidFill>
                <a:latin typeface="Constantia" panose="02030602050306030303" pitchFamily="18" charset="0"/>
                <a:cs typeface="Times New Roman" panose="02020603050405020304" pitchFamily="18" charset="0"/>
              </a:rPr>
              <a:t>gemist</a:t>
            </a:r>
            <a:r>
              <a:rPr lang="en-US" altLang="en-US" i="1" dirty="0">
                <a:solidFill>
                  <a:srgbClr val="202122"/>
                </a:solidFill>
                <a:latin typeface="Constantia" panose="02030602050306030303" pitchFamily="18" charset="0"/>
                <a:cs typeface="Times New Roman" panose="02020603050405020304" pitchFamily="18" charset="0"/>
              </a:rPr>
              <a:t> </a:t>
            </a:r>
          </a:p>
          <a:p>
            <a:pPr marL="171450" indent="-171450" eaLnBrk="1" hangingPunct="1">
              <a:lnSpc>
                <a:spcPct val="107000"/>
              </a:lnSpc>
              <a:spcBef>
                <a:spcPts val="600"/>
              </a:spcBef>
              <a:spcAft>
                <a:spcPts val="600"/>
              </a:spcAft>
              <a:buFont typeface="Arial" panose="020B0604020202020204" pitchFamily="34" charset="0"/>
              <a:buChar char="•"/>
              <a:defRPr/>
            </a:pPr>
            <a:r>
              <a:rPr lang="en-US" altLang="en-US" dirty="0">
                <a:solidFill>
                  <a:srgbClr val="202122"/>
                </a:solidFill>
                <a:latin typeface="Constantia" panose="02030602050306030303" pitchFamily="18" charset="0"/>
                <a:cs typeface="Times New Roman" panose="02020603050405020304" pitchFamily="18" charset="0"/>
              </a:rPr>
              <a:t>red wine and still water = </a:t>
            </a:r>
            <a:r>
              <a:rPr lang="en-US" altLang="en-US" i="1" dirty="0" err="1">
                <a:solidFill>
                  <a:srgbClr val="202122"/>
                </a:solidFill>
                <a:latin typeface="Constantia" panose="02030602050306030303" pitchFamily="18" charset="0"/>
                <a:cs typeface="Times New Roman" panose="02020603050405020304" pitchFamily="18" charset="0"/>
              </a:rPr>
              <a:t>brevanda</a:t>
            </a:r>
            <a:r>
              <a:rPr lang="en-US" altLang="en-US" i="1" dirty="0">
                <a:solidFill>
                  <a:srgbClr val="202122"/>
                </a:solidFill>
                <a:latin typeface="Constantia" panose="02030602050306030303" pitchFamily="18" charset="0"/>
                <a:cs typeface="Times New Roman" panose="02020603050405020304" pitchFamily="18" charset="0"/>
              </a:rPr>
              <a:t> </a:t>
            </a:r>
          </a:p>
          <a:p>
            <a:pPr eaLnBrk="1" hangingPunct="1">
              <a:lnSpc>
                <a:spcPct val="107000"/>
              </a:lnSpc>
              <a:spcBef>
                <a:spcPts val="600"/>
              </a:spcBef>
              <a:spcAft>
                <a:spcPts val="600"/>
              </a:spcAft>
              <a:defRPr/>
            </a:pPr>
            <a:endParaRPr lang="en-US" altLang="en-US" dirty="0">
              <a:solidFill>
                <a:srgbClr val="202122"/>
              </a:solidFill>
              <a:latin typeface="Constantia" panose="02030602050306030303" pitchFamily="18" charset="0"/>
              <a:cs typeface="Times New Roman" panose="02020603050405020304" pitchFamily="18" charset="0"/>
            </a:endParaRPr>
          </a:p>
          <a:p>
            <a:pPr eaLnBrk="1" hangingPunct="1">
              <a:spcBef>
                <a:spcPct val="0"/>
              </a:spcBef>
              <a:defRPr/>
            </a:pPr>
            <a:r>
              <a:rPr lang="en-US" altLang="en-US" dirty="0">
                <a:solidFill>
                  <a:srgbClr val="202122"/>
                </a:solidFill>
                <a:latin typeface="Constantia" panose="02030602050306030303" pitchFamily="18" charset="0"/>
                <a:cs typeface="Times New Roman" panose="02020603050405020304" pitchFamily="18" charset="0"/>
              </a:rPr>
              <a:t>Most popular and well-known Croatian native winemaker – Mike Grgich (also owns Grgich Hills Estate in Napa) – won 1976 French Classic with </a:t>
            </a:r>
            <a:r>
              <a:rPr lang="en-US" altLang="en-US" dirty="0" err="1">
                <a:solidFill>
                  <a:srgbClr val="202122"/>
                </a:solidFill>
                <a:latin typeface="Constantia" panose="02030602050306030303" pitchFamily="18" charset="0"/>
                <a:cs typeface="Times New Roman" panose="02020603050405020304" pitchFamily="18" charset="0"/>
              </a:rPr>
              <a:t>Plavac</a:t>
            </a:r>
            <a:r>
              <a:rPr lang="en-US" altLang="en-US" dirty="0">
                <a:solidFill>
                  <a:srgbClr val="202122"/>
                </a:solidFill>
                <a:latin typeface="Constantia" panose="02030602050306030303" pitchFamily="18" charset="0"/>
                <a:cs typeface="Times New Roman" panose="02020603050405020304" pitchFamily="18" charset="0"/>
              </a:rPr>
              <a:t> Mali and </a:t>
            </a:r>
            <a:r>
              <a:rPr lang="en-US" altLang="en-US" dirty="0" err="1">
                <a:solidFill>
                  <a:srgbClr val="202122"/>
                </a:solidFill>
                <a:latin typeface="Constantia" panose="02030602050306030303" pitchFamily="18" charset="0"/>
                <a:cs typeface="Times New Roman" panose="02020603050405020304" pitchFamily="18" charset="0"/>
              </a:rPr>
              <a:t>Posip</a:t>
            </a:r>
            <a:endParaRPr lang="en-US" altLang="en-US" dirty="0">
              <a:solidFill>
                <a:srgbClr val="202122"/>
              </a:solidFill>
              <a:latin typeface="Constantia" panose="02030602050306030303" pitchFamily="18" charset="0"/>
              <a:cs typeface="Times New Roman" panose="02020603050405020304" pitchFamily="18" charset="0"/>
            </a:endParaRPr>
          </a:p>
          <a:p>
            <a:pPr eaLnBrk="1" hangingPunct="1">
              <a:spcBef>
                <a:spcPct val="0"/>
              </a:spcBef>
              <a:defRPr/>
            </a:pPr>
            <a:endParaRPr lang="en-US" altLang="en-US" dirty="0">
              <a:solidFill>
                <a:srgbClr val="202122"/>
              </a:solidFill>
              <a:latin typeface="Constantia" panose="02030602050306030303" pitchFamily="18" charset="0"/>
              <a:cs typeface="Times New Roman" panose="02020603050405020304" pitchFamily="18" charset="0"/>
            </a:endParaRPr>
          </a:p>
          <a:p>
            <a:pPr eaLnBrk="1" hangingPunct="1">
              <a:spcBef>
                <a:spcPct val="0"/>
              </a:spcBef>
              <a:defRPr/>
            </a:pPr>
            <a:r>
              <a:rPr lang="en-US" altLang="en-US" dirty="0">
                <a:solidFill>
                  <a:srgbClr val="202122"/>
                </a:solidFill>
                <a:latin typeface="Constantia" panose="02030602050306030303" pitchFamily="18" charset="0"/>
                <a:cs typeface="Times New Roman" panose="02020603050405020304" pitchFamily="18" charset="0"/>
              </a:rPr>
              <a:t>Dr. Carole Meredith from UC Davis helped to determine that </a:t>
            </a:r>
            <a:r>
              <a:rPr lang="en-US" altLang="en-US" dirty="0" err="1">
                <a:solidFill>
                  <a:srgbClr val="202122"/>
                </a:solidFill>
                <a:latin typeface="Constantia" panose="02030602050306030303" pitchFamily="18" charset="0"/>
                <a:cs typeface="Times New Roman" panose="02020603050405020304" pitchFamily="18" charset="0"/>
              </a:rPr>
              <a:t>Plavac</a:t>
            </a:r>
            <a:r>
              <a:rPr lang="en-US" altLang="en-US" dirty="0">
                <a:solidFill>
                  <a:srgbClr val="202122"/>
                </a:solidFill>
                <a:latin typeface="Constantia" panose="02030602050306030303" pitchFamily="18" charset="0"/>
                <a:cs typeface="Times New Roman" panose="02020603050405020304" pitchFamily="18" charset="0"/>
              </a:rPr>
              <a:t> Mali is a </a:t>
            </a:r>
            <a:r>
              <a:rPr lang="en-US" altLang="en-US" dirty="0" err="1">
                <a:solidFill>
                  <a:srgbClr val="202122"/>
                </a:solidFill>
                <a:latin typeface="Constantia" panose="02030602050306030303" pitchFamily="18" charset="0"/>
                <a:cs typeface="Times New Roman" panose="02020603050405020304" pitchFamily="18" charset="0"/>
              </a:rPr>
              <a:t>desendant</a:t>
            </a:r>
            <a:r>
              <a:rPr lang="en-US" altLang="en-US" dirty="0">
                <a:solidFill>
                  <a:srgbClr val="202122"/>
                </a:solidFill>
                <a:latin typeface="Constantia" panose="02030602050306030303" pitchFamily="18" charset="0"/>
                <a:cs typeface="Times New Roman" panose="02020603050405020304" pitchFamily="18" charset="0"/>
              </a:rPr>
              <a:t> of Zinfandel through DNA research  </a:t>
            </a:r>
            <a:endParaRPr lang="en-US" altLang="en-US" dirty="0">
              <a:solidFill>
                <a:srgbClr val="222222"/>
              </a:solidFill>
              <a:latin typeface="Constantia" panose="02030602050306030303" pitchFamily="18" charset="0"/>
            </a:endParaRPr>
          </a:p>
        </p:txBody>
      </p:sp>
      <p:sp>
        <p:nvSpPr>
          <p:cNvPr id="20484" name="Slide Number Placeholder 3">
            <a:extLst>
              <a:ext uri="{FF2B5EF4-FFF2-40B4-BE49-F238E27FC236}">
                <a16:creationId xmlns:a16="http://schemas.microsoft.com/office/drawing/2014/main" id="{AD8F3996-746D-4265-9BBF-56A399C8EF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CD0A5BF9-FDD5-4DC2-ACF8-7CA11095411E}"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7B851D1-F68A-466B-8C50-5869FE3BE4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C52C4E9-ECB1-464F-A097-B7790DA9AC2D}"/>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en-US" dirty="0">
              <a:solidFill>
                <a:srgbClr val="222222"/>
              </a:solidFill>
              <a:latin typeface="Constantia" panose="02030602050306030303" pitchFamily="18" charset="0"/>
            </a:endParaRPr>
          </a:p>
          <a:p>
            <a:pPr eaLnBrk="1" hangingPunct="1">
              <a:spcBef>
                <a:spcPct val="0"/>
              </a:spcBef>
              <a:defRPr/>
            </a:pPr>
            <a:r>
              <a:rPr lang="en-US" altLang="en-US" dirty="0">
                <a:solidFill>
                  <a:srgbClr val="222222"/>
                </a:solidFill>
                <a:latin typeface="Constantia" panose="02030602050306030303" pitchFamily="18" charset="0"/>
              </a:rPr>
              <a:t>Croatia’s four wine regions can be characterized as either </a:t>
            </a:r>
            <a:r>
              <a:rPr lang="en-US" altLang="en-US" b="1" dirty="0">
                <a:solidFill>
                  <a:srgbClr val="222222"/>
                </a:solidFill>
                <a:latin typeface="Constantia" panose="02030602050306030303" pitchFamily="18" charset="0"/>
              </a:rPr>
              <a:t>continental</a:t>
            </a:r>
            <a:r>
              <a:rPr lang="en-US" altLang="en-US" dirty="0">
                <a:solidFill>
                  <a:srgbClr val="222222"/>
                </a:solidFill>
                <a:latin typeface="Constantia" panose="02030602050306030303" pitchFamily="18" charset="0"/>
              </a:rPr>
              <a:t> or </a:t>
            </a:r>
            <a:r>
              <a:rPr lang="en-US" altLang="en-US" b="1" dirty="0">
                <a:solidFill>
                  <a:srgbClr val="222222"/>
                </a:solidFill>
                <a:latin typeface="Constantia" panose="02030602050306030303" pitchFamily="18" charset="0"/>
              </a:rPr>
              <a:t>coastal</a:t>
            </a:r>
            <a:r>
              <a:rPr lang="en-US" altLang="en-US" dirty="0">
                <a:solidFill>
                  <a:srgbClr val="222222"/>
                </a:solidFill>
                <a:latin typeface="Constantia" panose="02030602050306030303" pitchFamily="18" charset="0"/>
              </a:rPr>
              <a:t>.  </a:t>
            </a:r>
          </a:p>
          <a:p>
            <a:pPr eaLnBrk="1" hangingPunct="1">
              <a:spcBef>
                <a:spcPct val="0"/>
              </a:spcBef>
              <a:defRPr/>
            </a:pPr>
            <a:endParaRPr lang="en-US" altLang="en-US" dirty="0">
              <a:solidFill>
                <a:srgbClr val="222222"/>
              </a:solidFill>
              <a:latin typeface="Constantia" panose="02030602050306030303" pitchFamily="18" charset="0"/>
            </a:endParaRPr>
          </a:p>
          <a:p>
            <a:pPr eaLnBrk="1" hangingPunct="1">
              <a:spcBef>
                <a:spcPct val="0"/>
              </a:spcBef>
              <a:defRPr/>
            </a:pPr>
            <a:r>
              <a:rPr lang="en-US" altLang="en-US" b="1" dirty="0">
                <a:solidFill>
                  <a:srgbClr val="222222"/>
                </a:solidFill>
                <a:latin typeface="Constantia" panose="02030602050306030303" pitchFamily="18" charset="0"/>
              </a:rPr>
              <a:t>Coastal: </a:t>
            </a:r>
            <a:r>
              <a:rPr lang="en-US" altLang="en-US" dirty="0">
                <a:solidFill>
                  <a:srgbClr val="222222"/>
                </a:solidFill>
                <a:latin typeface="Constantia" panose="02030602050306030303" pitchFamily="18" charset="0"/>
              </a:rPr>
              <a:t>along the coastline of the Adriatic Sea (just across from Italy)</a:t>
            </a:r>
          </a:p>
          <a:p>
            <a:pPr eaLnBrk="1" hangingPunct="1">
              <a:spcBef>
                <a:spcPct val="0"/>
              </a:spcBef>
              <a:defRPr/>
            </a:pPr>
            <a:endParaRPr lang="en-US" altLang="en-US" dirty="0">
              <a:solidFill>
                <a:srgbClr val="222222"/>
              </a:solidFill>
              <a:latin typeface="Constantia" panose="02030602050306030303" pitchFamily="18" charset="0"/>
            </a:endParaRPr>
          </a:p>
          <a:p>
            <a:pPr eaLnBrk="1" hangingPunct="1">
              <a:spcBef>
                <a:spcPct val="0"/>
              </a:spcBef>
              <a:defRPr/>
            </a:pPr>
            <a:r>
              <a:rPr lang="en-US" altLang="en-US" b="1" dirty="0">
                <a:solidFill>
                  <a:srgbClr val="222222"/>
                </a:solidFill>
                <a:latin typeface="Constantia" panose="02030602050306030303" pitchFamily="18" charset="0"/>
              </a:rPr>
              <a:t>Continental:  </a:t>
            </a:r>
            <a:r>
              <a:rPr lang="en-US" altLang="en-US" dirty="0">
                <a:solidFill>
                  <a:srgbClr val="222222"/>
                </a:solidFill>
                <a:latin typeface="Constantia" panose="02030602050306030303" pitchFamily="18" charset="0"/>
              </a:rPr>
              <a:t>this</a:t>
            </a:r>
            <a:r>
              <a:rPr lang="en-US" altLang="en-US" b="1" dirty="0">
                <a:solidFill>
                  <a:srgbClr val="222222"/>
                </a:solidFill>
                <a:latin typeface="Constantia" panose="02030602050306030303" pitchFamily="18" charset="0"/>
              </a:rPr>
              <a:t> </a:t>
            </a:r>
            <a:r>
              <a:rPr lang="en-US" altLang="en-US" dirty="0">
                <a:solidFill>
                  <a:srgbClr val="222222"/>
                </a:solidFill>
                <a:latin typeface="Constantia" panose="02030602050306030303" pitchFamily="18" charset="0"/>
              </a:rPr>
              <a:t>region is located inland along the </a:t>
            </a:r>
            <a:r>
              <a:rPr lang="en-US" altLang="en-US" dirty="0" err="1">
                <a:solidFill>
                  <a:srgbClr val="222222"/>
                </a:solidFill>
                <a:latin typeface="Constantia" panose="02030602050306030303" pitchFamily="18" charset="0"/>
              </a:rPr>
              <a:t>Dinnaric</a:t>
            </a:r>
            <a:r>
              <a:rPr lang="en-US" altLang="en-US" dirty="0">
                <a:solidFill>
                  <a:srgbClr val="222222"/>
                </a:solidFill>
                <a:latin typeface="Constantia" panose="02030602050306030303" pitchFamily="18" charset="0"/>
              </a:rPr>
              <a:t> Alps and the Pannonian Plains</a:t>
            </a:r>
          </a:p>
          <a:p>
            <a:pPr eaLnBrk="1" hangingPunct="1">
              <a:spcBef>
                <a:spcPct val="0"/>
              </a:spcBef>
              <a:defRPr/>
            </a:pPr>
            <a:endParaRPr lang="en-US" altLang="en-US" dirty="0">
              <a:solidFill>
                <a:srgbClr val="222222"/>
              </a:solidFill>
              <a:latin typeface="Constantia" panose="02030602050306030303" pitchFamily="18" charset="0"/>
            </a:endParaRPr>
          </a:p>
          <a:p>
            <a:pPr eaLnBrk="1" hangingPunct="1">
              <a:spcBef>
                <a:spcPct val="0"/>
              </a:spcBef>
              <a:defRPr/>
            </a:pPr>
            <a:endParaRPr lang="en-US" altLang="en-US" dirty="0">
              <a:solidFill>
                <a:srgbClr val="222222"/>
              </a:solidFill>
              <a:latin typeface="Constantia" panose="02030602050306030303" pitchFamily="18" charset="0"/>
            </a:endParaRPr>
          </a:p>
          <a:p>
            <a:pPr eaLnBrk="1" hangingPunct="1">
              <a:spcBef>
                <a:spcPct val="0"/>
              </a:spcBef>
              <a:defRPr/>
            </a:pPr>
            <a:endParaRPr lang="en-US" altLang="en-US" dirty="0">
              <a:solidFill>
                <a:srgbClr val="222222"/>
              </a:solidFill>
              <a:latin typeface="Constantia" panose="02030602050306030303" pitchFamily="18" charset="0"/>
            </a:endParaRPr>
          </a:p>
          <a:p>
            <a:pPr eaLnBrk="1" fontAlgn="auto" hangingPunct="1">
              <a:spcBef>
                <a:spcPts val="0"/>
              </a:spcBef>
              <a:spcAft>
                <a:spcPts val="0"/>
              </a:spcAft>
              <a:defRPr/>
            </a:pPr>
            <a:r>
              <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Extra credit points:</a:t>
            </a:r>
          </a:p>
          <a:p>
            <a:pPr eaLnBrk="1" fontAlgn="auto" hangingPunct="1">
              <a:spcBef>
                <a:spcPts val="0"/>
              </a:spcBef>
              <a:spcAft>
                <a:spcPts val="0"/>
              </a:spcAft>
              <a:defRPr/>
            </a:pPr>
            <a:endPar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endParaRPr>
          </a:p>
          <a:p>
            <a:pPr eaLnBrk="1" hangingPunct="1">
              <a:lnSpc>
                <a:spcPct val="107000"/>
              </a:lnSpc>
              <a:spcBef>
                <a:spcPts val="600"/>
              </a:spcBef>
              <a:spcAft>
                <a:spcPts val="600"/>
              </a:spcAft>
              <a:defRPr/>
            </a:pPr>
            <a:r>
              <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The Croatian Ministry of Agriculture has separated winemaking regions in Croatia into 4 broad regions, and then divided those 4 up to even smaller winemaking regions. </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There are currently over 300 geographically defined wine regions and a strict classification system to ensure quality and origin.  </a:t>
            </a:r>
          </a:p>
          <a:p>
            <a:pPr eaLnBrk="1" hangingPunct="1">
              <a:lnSpc>
                <a:spcPct val="107000"/>
              </a:lnSpc>
              <a:spcBef>
                <a:spcPts val="600"/>
              </a:spcBef>
              <a:spcAft>
                <a:spcPts val="600"/>
              </a:spcAft>
              <a:defRPr/>
            </a:pPr>
            <a:endPar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endParaRPr>
          </a:p>
          <a:p>
            <a:pPr eaLnBrk="1" hangingPunct="1">
              <a:lnSpc>
                <a:spcPct val="107000"/>
              </a:lnSpc>
              <a:spcBef>
                <a:spcPts val="600"/>
              </a:spcBef>
              <a:spcAft>
                <a:spcPts val="600"/>
              </a:spcAft>
              <a:defRPr/>
            </a:pPr>
            <a:r>
              <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Those regions are designated as </a:t>
            </a:r>
            <a:r>
              <a:rPr lang="en-US" dirty="0">
                <a:solidFill>
                  <a:srgbClr val="333333"/>
                </a:solidFill>
                <a:latin typeface="Constantia" panose="02030602050306030303" pitchFamily="18" charset="0"/>
              </a:rPr>
              <a:t>“</a:t>
            </a:r>
            <a:r>
              <a:rPr lang="en-US" dirty="0" err="1">
                <a:solidFill>
                  <a:srgbClr val="333333"/>
                </a:solidFill>
                <a:latin typeface="Constantia" panose="02030602050306030303" pitchFamily="18" charset="0"/>
              </a:rPr>
              <a:t>Zaštićena</a:t>
            </a:r>
            <a:r>
              <a:rPr lang="en-US" dirty="0">
                <a:solidFill>
                  <a:srgbClr val="333333"/>
                </a:solidFill>
                <a:latin typeface="Constantia" panose="02030602050306030303" pitchFamily="18" charset="0"/>
              </a:rPr>
              <a:t> </a:t>
            </a:r>
            <a:r>
              <a:rPr lang="en-US" dirty="0" err="1">
                <a:solidFill>
                  <a:srgbClr val="333333"/>
                </a:solidFill>
                <a:latin typeface="Constantia" panose="02030602050306030303" pitchFamily="18" charset="0"/>
              </a:rPr>
              <a:t>oznaka</a:t>
            </a:r>
            <a:r>
              <a:rPr lang="en-US" dirty="0">
                <a:solidFill>
                  <a:srgbClr val="333333"/>
                </a:solidFill>
                <a:latin typeface="Constantia" panose="02030602050306030303" pitchFamily="18" charset="0"/>
              </a:rPr>
              <a:t> </a:t>
            </a:r>
            <a:r>
              <a:rPr lang="en-US" dirty="0" err="1">
                <a:solidFill>
                  <a:srgbClr val="333333"/>
                </a:solidFill>
                <a:latin typeface="Constantia" panose="02030602050306030303" pitchFamily="18" charset="0"/>
              </a:rPr>
              <a:t>izvornosti</a:t>
            </a:r>
            <a:r>
              <a:rPr lang="en-US" dirty="0">
                <a:solidFill>
                  <a:srgbClr val="333333"/>
                </a:solidFill>
                <a:latin typeface="Constantia" panose="02030602050306030303" pitchFamily="18" charset="0"/>
              </a:rPr>
              <a:t>” – abbreviated to ZOI.  (We can recognize this designation as a “Protected Designation of Origin” (PDO) used by the European Union)    </a:t>
            </a:r>
          </a:p>
          <a:p>
            <a:pPr eaLnBrk="1" fontAlgn="auto" hangingPunct="1">
              <a:spcBef>
                <a:spcPts val="0"/>
              </a:spcBef>
              <a:spcAft>
                <a:spcPts val="0"/>
              </a:spcAft>
              <a:defRPr/>
            </a:pPr>
            <a:endPar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The ZOI offers protection and designation of a region with specific and detailed boundaries</a:t>
            </a:r>
          </a:p>
          <a:p>
            <a:pPr marL="171450" indent="-171450" eaLnBrk="1" fontAlgn="auto" hangingPunct="1">
              <a:spcBef>
                <a:spcPts val="0"/>
              </a:spcBef>
              <a:spcAft>
                <a:spcPts val="0"/>
              </a:spcAft>
              <a:buFont typeface="Arial" panose="020B0604020202020204" pitchFamily="34" charset="0"/>
              <a:buChar char="•"/>
              <a:defRPr/>
            </a:pP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The ZOI on a label indicates that the characteristics and quality of a wine is the product of the specific geographical region where the grapes are grown, and of a regulated winemaking process</a:t>
            </a:r>
          </a:p>
          <a:p>
            <a:pPr marL="171450" indent="-171450" eaLnBrk="1" fontAlgn="auto" hangingPunct="1">
              <a:spcBef>
                <a:spcPts val="0"/>
              </a:spcBef>
              <a:spcAft>
                <a:spcPts val="0"/>
              </a:spcAft>
              <a:buFont typeface="Arial" panose="020B0604020202020204" pitchFamily="34" charset="0"/>
              <a:buChar char="•"/>
              <a:defRPr/>
            </a:pP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The ZOI also limits the grape varieties that can be protected in the region.  (what grapes in each region that can be grown and used in wine production, etc.)</a:t>
            </a:r>
          </a:p>
          <a:p>
            <a:pPr marL="171450" indent="-171450" eaLnBrk="1" fontAlgn="auto" hangingPunct="1">
              <a:spcBef>
                <a:spcPts val="0"/>
              </a:spcBef>
              <a:spcAft>
                <a:spcPts val="0"/>
              </a:spcAft>
              <a:buFont typeface="Arial" panose="020B0604020202020204" pitchFamily="34" charset="0"/>
              <a:buChar char="•"/>
              <a:defRPr/>
            </a:pPr>
            <a:endPar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You can also find the following classifications: </a:t>
            </a: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Vrhunsko</a:t>
            </a:r>
            <a:r>
              <a:rPr lang="en-US" b="1"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vino s </a:t>
            </a:r>
            <a:r>
              <a:rPr lang="en-US" b="1" dirty="0" err="1">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kontroliranim</a:t>
            </a:r>
            <a:r>
              <a:rPr lang="en-US" b="1"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zemljopisnim</a:t>
            </a:r>
            <a:r>
              <a:rPr lang="en-US" b="1"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podrijetlom</a:t>
            </a:r>
            <a:r>
              <a:rPr lang="en-US" b="1"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a:t>
            </a:r>
            <a:r>
              <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Premium wine with controlled geographic origin</a:t>
            </a: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Mlado</a:t>
            </a:r>
            <a:r>
              <a:rPr lang="en-US" b="1"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vino </a:t>
            </a:r>
            <a:r>
              <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young wine</a:t>
            </a: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Arhivsko</a:t>
            </a:r>
            <a:r>
              <a:rPr lang="en-US" b="1"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vino </a:t>
            </a:r>
            <a:r>
              <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rPr>
              <a:t>= archive wine (</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cellared for 5yrs, min 3 </a:t>
            </a:r>
            <a:r>
              <a:rPr lang="en-US" dirty="0" err="1">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yrs</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 in bottle)</a:t>
            </a: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Suho</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 = Dry</a:t>
            </a:r>
            <a:endParaRPr lang="en-US" dirty="0">
              <a:latin typeface="Constantia" panose="02030602050306030303" pitchFamily="18" charset="0"/>
              <a:ea typeface="Times New Roman" panose="02020603050405020304" pitchFamily="18" charset="0"/>
              <a:cs typeface="Times New Roman" panose="02020603050405020304" pitchFamily="18" charset="0"/>
            </a:endParaRP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Polusho</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 = Semi-dry</a:t>
            </a:r>
            <a:endParaRPr lang="en-US" dirty="0">
              <a:latin typeface="Constantia" panose="02030602050306030303" pitchFamily="18" charset="0"/>
              <a:ea typeface="Times New Roman" panose="02020603050405020304" pitchFamily="18" charset="0"/>
              <a:cs typeface="Times New Roman" panose="02020603050405020304" pitchFamily="18" charset="0"/>
            </a:endParaRP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Slatko</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 = Sweet</a:t>
            </a:r>
            <a:endParaRPr lang="en-US" dirty="0">
              <a:latin typeface="Constantia" panose="02030602050306030303" pitchFamily="18" charset="0"/>
              <a:ea typeface="Times New Roman" panose="02020603050405020304" pitchFamily="18" charset="0"/>
              <a:cs typeface="Times New Roman" panose="02020603050405020304" pitchFamily="18" charset="0"/>
            </a:endParaRP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Bijelo</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 = White</a:t>
            </a:r>
            <a:endParaRPr lang="en-US" dirty="0">
              <a:latin typeface="Constantia" panose="02030602050306030303" pitchFamily="18" charset="0"/>
              <a:ea typeface="Times New Roman" panose="02020603050405020304" pitchFamily="18" charset="0"/>
              <a:cs typeface="Times New Roman" panose="02020603050405020304" pitchFamily="18" charset="0"/>
            </a:endParaRP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Crno</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 = Red (Black)</a:t>
            </a:r>
            <a:endParaRPr lang="en-US" dirty="0">
              <a:latin typeface="Constantia" panose="02030602050306030303" pitchFamily="18" charset="0"/>
              <a:ea typeface="Times New Roman" panose="02020603050405020304" pitchFamily="18" charset="0"/>
              <a:cs typeface="Times New Roman" panose="02020603050405020304" pitchFamily="18" charset="0"/>
            </a:endParaRP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Rosa </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 Rose</a:t>
            </a:r>
          </a:p>
          <a:p>
            <a:pPr marL="742950" lvl="1" indent="-285750" eaLnBrk="1" fontAlgn="auto" hangingPunct="1">
              <a:lnSpc>
                <a:spcPct val="107000"/>
              </a:lnSpc>
              <a:spcBef>
                <a:spcPts val="0"/>
              </a:spcBef>
              <a:spcAft>
                <a:spcPts val="1800"/>
              </a:spcAft>
              <a:buFont typeface="Arial" panose="020B0604020202020204" pitchFamily="34" charset="0"/>
              <a:buChar char="•"/>
              <a:defRPr/>
            </a:pPr>
            <a:r>
              <a:rPr lang="en-US" b="1" dirty="0" err="1">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Prosek</a:t>
            </a:r>
            <a:r>
              <a:rPr lang="en-US" dirty="0">
                <a:solidFill>
                  <a:srgbClr val="202122"/>
                </a:solidFill>
                <a:latin typeface="Constantia" panose="02030602050306030303" pitchFamily="18" charset="0"/>
                <a:ea typeface="Times New Roman" panose="02020603050405020304" pitchFamily="18" charset="0"/>
                <a:cs typeface="Times New Roman" panose="02020603050405020304" pitchFamily="18" charset="0"/>
              </a:rPr>
              <a:t> = Dessert wine from dried grapes</a:t>
            </a:r>
            <a:endParaRPr lang="en-US" dirty="0">
              <a:solidFill>
                <a:srgbClr val="333333"/>
              </a:solidFill>
              <a:latin typeface="Constantia" panose="02030602050306030303" pitchFamily="18" charset="0"/>
              <a:ea typeface="Times New Roman" panose="02020603050405020304" pitchFamily="18" charset="0"/>
              <a:cs typeface="Times New Roman" panose="02020603050405020304" pitchFamily="18" charset="0"/>
            </a:endParaRPr>
          </a:p>
          <a:p>
            <a:pPr eaLnBrk="1" hangingPunct="1">
              <a:spcBef>
                <a:spcPct val="0"/>
              </a:spcBef>
              <a:defRPr/>
            </a:pPr>
            <a:endParaRPr lang="en-US" altLang="en-US" sz="1100" dirty="0">
              <a:solidFill>
                <a:srgbClr val="222222"/>
              </a:solidFill>
              <a:latin typeface="Helvetica Neue"/>
            </a:endParaRPr>
          </a:p>
        </p:txBody>
      </p:sp>
      <p:sp>
        <p:nvSpPr>
          <p:cNvPr id="22532" name="Slide Number Placeholder 3">
            <a:extLst>
              <a:ext uri="{FF2B5EF4-FFF2-40B4-BE49-F238E27FC236}">
                <a16:creationId xmlns:a16="http://schemas.microsoft.com/office/drawing/2014/main" id="{C55EFC37-5A4A-481E-8351-22C6446529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78B76A8D-254D-44D4-88D9-4C38AD717869}"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6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591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63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282D7E-1710-419D-AC2C-CC9FF3575C5C}"/>
              </a:ext>
            </a:extLst>
          </p:cNvPr>
          <p:cNvCxnSpPr/>
          <p:nvPr userDrawn="1"/>
        </p:nvCxnSpPr>
        <p:spPr>
          <a:xfrm>
            <a:off x="0" y="1600200"/>
            <a:ext cx="12250738" cy="61913"/>
          </a:xfrm>
          <a:prstGeom prst="line">
            <a:avLst/>
          </a:prstGeom>
          <a:ln w="76200">
            <a:solidFill>
              <a:srgbClr val="811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5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4" name="Picture 5" descr="A picture containing drawing&#10;&#10;Description automatically generated">
            <a:extLst>
              <a:ext uri="{FF2B5EF4-FFF2-40B4-BE49-F238E27FC236}">
                <a16:creationId xmlns:a16="http://schemas.microsoft.com/office/drawing/2014/main" id="{0A6DC16C-BE25-4204-A1EA-CAB1DF2CC9D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0813" y="6350"/>
            <a:ext cx="235743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688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01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724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17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10562" y="365127"/>
            <a:ext cx="92448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458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7608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2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95894"/>
            <a:ext cx="3932237" cy="8984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695894"/>
            <a:ext cx="6172200" cy="4165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684720"/>
            <a:ext cx="3932237" cy="31842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6263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85260"/>
            <a:ext cx="3932237" cy="898452"/>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1685260"/>
            <a:ext cx="6172200" cy="41757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583712"/>
            <a:ext cx="3932237" cy="32852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45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6787F8-20FA-4AC2-81E8-B5B9D23F9B85}"/>
              </a:ext>
            </a:extLst>
          </p:cNvPr>
          <p:cNvSpPr>
            <a:spLocks noGrp="1" noChangeArrowheads="1"/>
          </p:cNvSpPr>
          <p:nvPr>
            <p:ph type="title"/>
          </p:nvPr>
        </p:nvSpPr>
        <p:spPr bwMode="auto">
          <a:xfrm>
            <a:off x="2362200" y="217488"/>
            <a:ext cx="89916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44DFFDB-E1D1-45FB-8F36-A3486F58D7C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6">
            <a:extLst>
              <a:ext uri="{FF2B5EF4-FFF2-40B4-BE49-F238E27FC236}">
                <a16:creationId xmlns:a16="http://schemas.microsoft.com/office/drawing/2014/main" id="{46F0FA4E-E6C1-422D-BBF4-33B9D85DFF44}"/>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61913"/>
            <a:ext cx="22193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F88DC7B9-2C2D-44AF-9709-86CB90801A92}"/>
              </a:ext>
            </a:extLst>
          </p:cNvPr>
          <p:cNvCxnSpPr>
            <a:cxnSpLocks/>
          </p:cNvCxnSpPr>
          <p:nvPr userDrawn="1"/>
        </p:nvCxnSpPr>
        <p:spPr>
          <a:xfrm>
            <a:off x="0" y="1600200"/>
            <a:ext cx="12192000" cy="0"/>
          </a:xfrm>
          <a:prstGeom prst="line">
            <a:avLst/>
          </a:prstGeom>
          <a:ln w="76200">
            <a:solidFill>
              <a:srgbClr val="81172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Lst>
  <p:txStyles>
    <p:titleStyle>
      <a:lvl1pPr algn="ctr" rtl="0" eaLnBrk="0" fontAlgn="base" hangingPunct="0">
        <a:lnSpc>
          <a:spcPct val="90000"/>
        </a:lnSpc>
        <a:spcBef>
          <a:spcPct val="0"/>
        </a:spcBef>
        <a:spcAft>
          <a:spcPct val="0"/>
        </a:spcAft>
        <a:defRPr sz="5400" kern="1200">
          <a:solidFill>
            <a:schemeClr val="tx1"/>
          </a:solidFill>
          <a:latin typeface="+mj-lt"/>
          <a:ea typeface="+mj-ea"/>
          <a:cs typeface="+mj-cs"/>
        </a:defRPr>
      </a:lvl1pPr>
      <a:lvl2pPr algn="ctr" rtl="0" eaLnBrk="0" fontAlgn="base" hangingPunct="0">
        <a:lnSpc>
          <a:spcPct val="90000"/>
        </a:lnSpc>
        <a:spcBef>
          <a:spcPct val="0"/>
        </a:spcBef>
        <a:spcAft>
          <a:spcPct val="0"/>
        </a:spcAft>
        <a:defRPr sz="5400">
          <a:solidFill>
            <a:schemeClr val="tx1"/>
          </a:solidFill>
          <a:latin typeface="Constantia" panose="02030602050306030303" pitchFamily="18" charset="0"/>
        </a:defRPr>
      </a:lvl2pPr>
      <a:lvl3pPr algn="ctr" rtl="0" eaLnBrk="0" fontAlgn="base" hangingPunct="0">
        <a:lnSpc>
          <a:spcPct val="90000"/>
        </a:lnSpc>
        <a:spcBef>
          <a:spcPct val="0"/>
        </a:spcBef>
        <a:spcAft>
          <a:spcPct val="0"/>
        </a:spcAft>
        <a:defRPr sz="5400">
          <a:solidFill>
            <a:schemeClr val="tx1"/>
          </a:solidFill>
          <a:latin typeface="Constantia" panose="02030602050306030303" pitchFamily="18" charset="0"/>
        </a:defRPr>
      </a:lvl3pPr>
      <a:lvl4pPr algn="ctr" rtl="0" eaLnBrk="0" fontAlgn="base" hangingPunct="0">
        <a:lnSpc>
          <a:spcPct val="90000"/>
        </a:lnSpc>
        <a:spcBef>
          <a:spcPct val="0"/>
        </a:spcBef>
        <a:spcAft>
          <a:spcPct val="0"/>
        </a:spcAft>
        <a:defRPr sz="5400">
          <a:solidFill>
            <a:schemeClr val="tx1"/>
          </a:solidFill>
          <a:latin typeface="Constantia" panose="02030602050306030303" pitchFamily="18" charset="0"/>
        </a:defRPr>
      </a:lvl4pPr>
      <a:lvl5pPr algn="ctr" rtl="0" eaLnBrk="0" fontAlgn="base" hangingPunct="0">
        <a:lnSpc>
          <a:spcPct val="90000"/>
        </a:lnSpc>
        <a:spcBef>
          <a:spcPct val="0"/>
        </a:spcBef>
        <a:spcAft>
          <a:spcPct val="0"/>
        </a:spcAft>
        <a:defRPr sz="5400">
          <a:solidFill>
            <a:schemeClr val="tx1"/>
          </a:solidFill>
          <a:latin typeface="Constantia" panose="02030602050306030303" pitchFamily="18" charset="0"/>
        </a:defRPr>
      </a:lvl5pPr>
      <a:lvl6pPr marL="457200" algn="ctr" rtl="0" fontAlgn="base">
        <a:lnSpc>
          <a:spcPct val="90000"/>
        </a:lnSpc>
        <a:spcBef>
          <a:spcPct val="0"/>
        </a:spcBef>
        <a:spcAft>
          <a:spcPct val="0"/>
        </a:spcAft>
        <a:defRPr sz="5400">
          <a:solidFill>
            <a:schemeClr val="tx1"/>
          </a:solidFill>
          <a:latin typeface="Constantia" panose="02030602050306030303" pitchFamily="18" charset="0"/>
        </a:defRPr>
      </a:lvl6pPr>
      <a:lvl7pPr marL="914400" algn="ctr" rtl="0" fontAlgn="base">
        <a:lnSpc>
          <a:spcPct val="90000"/>
        </a:lnSpc>
        <a:spcBef>
          <a:spcPct val="0"/>
        </a:spcBef>
        <a:spcAft>
          <a:spcPct val="0"/>
        </a:spcAft>
        <a:defRPr sz="5400">
          <a:solidFill>
            <a:schemeClr val="tx1"/>
          </a:solidFill>
          <a:latin typeface="Constantia" panose="02030602050306030303" pitchFamily="18" charset="0"/>
        </a:defRPr>
      </a:lvl7pPr>
      <a:lvl8pPr marL="1371600" algn="ctr" rtl="0" fontAlgn="base">
        <a:lnSpc>
          <a:spcPct val="90000"/>
        </a:lnSpc>
        <a:spcBef>
          <a:spcPct val="0"/>
        </a:spcBef>
        <a:spcAft>
          <a:spcPct val="0"/>
        </a:spcAft>
        <a:defRPr sz="5400">
          <a:solidFill>
            <a:schemeClr val="tx1"/>
          </a:solidFill>
          <a:latin typeface="Constantia" panose="02030602050306030303" pitchFamily="18" charset="0"/>
        </a:defRPr>
      </a:lvl8pPr>
      <a:lvl9pPr marL="1828800" algn="ctr" rtl="0" fontAlgn="base">
        <a:lnSpc>
          <a:spcPct val="90000"/>
        </a:lnSpc>
        <a:spcBef>
          <a:spcPct val="0"/>
        </a:spcBef>
        <a:spcAft>
          <a:spcPct val="0"/>
        </a:spcAft>
        <a:defRPr sz="5400">
          <a:solidFill>
            <a:schemeClr val="tx1"/>
          </a:solidFill>
          <a:latin typeface="Constantia" panose="0203060205030603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8950D0D-518D-4082-8CB5-3D9342252938}"/>
              </a:ext>
            </a:extLst>
          </p:cNvPr>
          <p:cNvSpPr>
            <a:spLocks noGrp="1" noChangeArrowheads="1"/>
          </p:cNvSpPr>
          <p:nvPr>
            <p:ph type="ctrTitle" idx="4294967295"/>
          </p:nvPr>
        </p:nvSpPr>
        <p:spPr>
          <a:xfrm>
            <a:off x="0" y="-38100"/>
            <a:ext cx="11801475" cy="2387600"/>
          </a:xfrm>
        </p:spPr>
        <p:txBody>
          <a:bodyPr/>
          <a:lstStyle/>
          <a:p>
            <a:pPr algn="r" eaLnBrk="1" hangingPunct="1"/>
            <a:r>
              <a:rPr lang="en-US" altLang="en-US"/>
              <a:t>    </a:t>
            </a:r>
            <a:r>
              <a:rPr lang="en-US" altLang="en-US" sz="4800"/>
              <a:t>The National Tasting Project 2021 presents:</a:t>
            </a:r>
            <a:br>
              <a:rPr lang="en-US" altLang="en-US" sz="4800"/>
            </a:br>
            <a:endParaRPr lang="en-US" altLang="en-US" sz="4800"/>
          </a:p>
        </p:txBody>
      </p:sp>
      <p:pic>
        <p:nvPicPr>
          <p:cNvPr id="5123" name="Picture 4" descr="Logo&#10;&#10;Description automatically generated with medium confidence">
            <a:extLst>
              <a:ext uri="{FF2B5EF4-FFF2-40B4-BE49-F238E27FC236}">
                <a16:creationId xmlns:a16="http://schemas.microsoft.com/office/drawing/2014/main" id="{2D737E0E-D5A8-4212-A1FC-0324848B17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6800" y="1701800"/>
            <a:ext cx="75184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a:extLst>
              <a:ext uri="{FF2B5EF4-FFF2-40B4-BE49-F238E27FC236}">
                <a16:creationId xmlns:a16="http://schemas.microsoft.com/office/drawing/2014/main" id="{388692C8-3F3F-4302-B0B2-49772B99CB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288" y="1706563"/>
            <a:ext cx="5770562"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40B2036E-57DF-4682-A5EA-14FBCDC548D5}"/>
              </a:ext>
            </a:extLst>
          </p:cNvPr>
          <p:cNvSpPr>
            <a:spLocks noGrp="1" noChangeArrowheads="1"/>
          </p:cNvSpPr>
          <p:nvPr>
            <p:ph type="ctrTitle" idx="4294967295"/>
          </p:nvPr>
        </p:nvSpPr>
        <p:spPr>
          <a:xfrm>
            <a:off x="0" y="204788"/>
            <a:ext cx="12192000" cy="1135062"/>
          </a:xfrm>
        </p:spPr>
        <p:txBody>
          <a:bodyPr/>
          <a:lstStyle/>
          <a:p>
            <a:pPr eaLnBrk="1" hangingPunct="1"/>
            <a:r>
              <a:rPr lang="en-US" altLang="en-US"/>
              <a:t>Coastal Region</a:t>
            </a:r>
            <a:br>
              <a:rPr lang="en-US" altLang="en-US"/>
            </a:br>
            <a:r>
              <a:rPr lang="en-US" altLang="en-US"/>
              <a:t>Istrian &amp; Kvarner</a:t>
            </a:r>
          </a:p>
        </p:txBody>
      </p:sp>
      <p:sp>
        <p:nvSpPr>
          <p:cNvPr id="23556" name="Subtitle 2">
            <a:extLst>
              <a:ext uri="{FF2B5EF4-FFF2-40B4-BE49-F238E27FC236}">
                <a16:creationId xmlns:a16="http://schemas.microsoft.com/office/drawing/2014/main" id="{099DAEE9-D9C9-4422-8722-5ADB802F6F42}"/>
              </a:ext>
            </a:extLst>
          </p:cNvPr>
          <p:cNvSpPr>
            <a:spLocks noGrp="1" noChangeArrowheads="1"/>
          </p:cNvSpPr>
          <p:nvPr>
            <p:ph type="subTitle" idx="4294967295"/>
          </p:nvPr>
        </p:nvSpPr>
        <p:spPr>
          <a:xfrm>
            <a:off x="114300" y="5056188"/>
            <a:ext cx="5716588" cy="1692275"/>
          </a:xfrm>
        </p:spPr>
        <p:txBody>
          <a:bodyPr/>
          <a:lstStyle/>
          <a:p>
            <a:pPr eaLnBrk="1" hangingPunct="1">
              <a:lnSpc>
                <a:spcPct val="119000"/>
              </a:lnSpc>
              <a:spcBef>
                <a:spcPct val="0"/>
              </a:spcBef>
            </a:pPr>
            <a:r>
              <a:rPr lang="en-US" altLang="en-US" b="1"/>
              <a:t>Climate</a:t>
            </a:r>
            <a:r>
              <a:rPr lang="en-US" altLang="en-US"/>
              <a:t>: </a:t>
            </a:r>
            <a:r>
              <a:rPr lang="en-US" altLang="en-US" sz="2400"/>
              <a:t>Cold of Alps meets warmth of Mediterranean makes a cooler climate = longer growing season</a:t>
            </a:r>
            <a:endParaRPr lang="en-US" altLang="en-US"/>
          </a:p>
        </p:txBody>
      </p:sp>
      <p:pic>
        <p:nvPicPr>
          <p:cNvPr id="23557" name="Picture 9" descr="Main image">
            <a:extLst>
              <a:ext uri="{FF2B5EF4-FFF2-40B4-BE49-F238E27FC236}">
                <a16:creationId xmlns:a16="http://schemas.microsoft.com/office/drawing/2014/main" id="{3A39F901-259F-43E7-9607-D1BB576069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2888" y="1716088"/>
            <a:ext cx="531177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Subtitle 2">
            <a:extLst>
              <a:ext uri="{FF2B5EF4-FFF2-40B4-BE49-F238E27FC236}">
                <a16:creationId xmlns:a16="http://schemas.microsoft.com/office/drawing/2014/main" id="{CE42B3AD-8EC0-41C8-A7D4-7B701D291889}"/>
              </a:ext>
            </a:extLst>
          </p:cNvPr>
          <p:cNvSpPr txBox="1">
            <a:spLocks noChangeArrowheads="1"/>
          </p:cNvSpPr>
          <p:nvPr/>
        </p:nvSpPr>
        <p:spPr bwMode="auto">
          <a:xfrm>
            <a:off x="6361113" y="5056188"/>
            <a:ext cx="57705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eaLnBrk="1" hangingPunct="1">
              <a:lnSpc>
                <a:spcPct val="119000"/>
              </a:lnSpc>
              <a:spcBef>
                <a:spcPct val="0"/>
              </a:spcBef>
            </a:pPr>
            <a:r>
              <a:rPr lang="en-US" altLang="en-US" b="1"/>
              <a:t>Soil:  </a:t>
            </a:r>
            <a:r>
              <a:rPr lang="en-US" altLang="en-US" sz="2400"/>
              <a:t>Sedimentary Istrian rock and clay</a:t>
            </a:r>
          </a:p>
          <a:p>
            <a:pPr defTabSz="914400" eaLnBrk="1" hangingPunct="1">
              <a:lnSpc>
                <a:spcPct val="119000"/>
              </a:lnSpc>
              <a:spcBef>
                <a:spcPct val="0"/>
              </a:spcBef>
            </a:pPr>
            <a:r>
              <a:rPr lang="en-US" altLang="en-US" b="1"/>
              <a:t>Grapes:  </a:t>
            </a:r>
            <a:r>
              <a:rPr lang="en-US" altLang="en-US" sz="2400"/>
              <a:t>Malvazija (white) &amp; Teran (red)</a:t>
            </a:r>
          </a:p>
          <a:p>
            <a:pPr defTabSz="914400" eaLnBrk="1" hangingPunct="1">
              <a:lnSpc>
                <a:spcPct val="119000"/>
              </a:lnSpc>
              <a:spcBef>
                <a:spcPct val="0"/>
              </a:spcBef>
            </a:pPr>
            <a:endParaRPr lang="en-US" altLang="en-US">
              <a:solidFill>
                <a:srgbClr val="1B1B1B"/>
              </a:solidFill>
            </a:endParaRPr>
          </a:p>
          <a:p>
            <a:pPr defTabSz="914400" eaLnBrk="1" hangingPunct="1">
              <a:lnSpc>
                <a:spcPct val="119000"/>
              </a:lnSpc>
              <a:spcBef>
                <a:spcPct val="0"/>
              </a:spcBef>
            </a:pPr>
            <a:endParaRPr lang="en-US" altLang="en-US">
              <a:solidFill>
                <a:srgbClr val="1B1B1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288A02A-FB7D-4D0D-B752-F2F4E0F0C36A}"/>
              </a:ext>
            </a:extLst>
          </p:cNvPr>
          <p:cNvSpPr>
            <a:spLocks noGrp="1" noChangeArrowheads="1"/>
          </p:cNvSpPr>
          <p:nvPr>
            <p:ph type="ctrTitle" idx="4294967295"/>
          </p:nvPr>
        </p:nvSpPr>
        <p:spPr>
          <a:xfrm>
            <a:off x="1404938" y="301625"/>
            <a:ext cx="9912350" cy="1135063"/>
          </a:xfrm>
        </p:spPr>
        <p:txBody>
          <a:bodyPr/>
          <a:lstStyle/>
          <a:p>
            <a:pPr eaLnBrk="1" hangingPunct="1"/>
            <a:r>
              <a:rPr lang="en-US" altLang="en-US"/>
              <a:t>Coastal Region</a:t>
            </a:r>
            <a:br>
              <a:rPr lang="en-US" altLang="en-US"/>
            </a:br>
            <a:r>
              <a:rPr lang="en-US" altLang="en-US" sz="4000"/>
              <a:t>Dalmatia</a:t>
            </a:r>
            <a:endParaRPr lang="en-US" altLang="en-US"/>
          </a:p>
        </p:txBody>
      </p:sp>
      <p:sp>
        <p:nvSpPr>
          <p:cNvPr id="28675" name="TextBox 7">
            <a:extLst>
              <a:ext uri="{FF2B5EF4-FFF2-40B4-BE49-F238E27FC236}">
                <a16:creationId xmlns:a16="http://schemas.microsoft.com/office/drawing/2014/main" id="{98916DEA-00EE-4660-9FF4-60C72FFE0627}"/>
              </a:ext>
            </a:extLst>
          </p:cNvPr>
          <p:cNvSpPr txBox="1">
            <a:spLocks noChangeArrowheads="1"/>
          </p:cNvSpPr>
          <p:nvPr/>
        </p:nvSpPr>
        <p:spPr bwMode="auto">
          <a:xfrm>
            <a:off x="349624" y="1997075"/>
            <a:ext cx="5624139" cy="4160838"/>
          </a:xfrm>
          <a:prstGeom prst="rect">
            <a:avLst/>
          </a:prstGeom>
          <a:noFill/>
          <a:ln>
            <a:noFill/>
          </a:ln>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nSpc>
                <a:spcPct val="119000"/>
              </a:lnSpc>
              <a:spcBef>
                <a:spcPct val="0"/>
              </a:spcBef>
              <a:defRPr/>
            </a:pPr>
            <a:r>
              <a:rPr lang="en-US" altLang="en-US" dirty="0"/>
              <a:t>Mediterranean climate hits a rock wall, sunny, hot, humid summers, mild winters, little rainfall</a:t>
            </a:r>
          </a:p>
          <a:p>
            <a:pPr>
              <a:lnSpc>
                <a:spcPct val="119000"/>
              </a:lnSpc>
              <a:spcBef>
                <a:spcPct val="0"/>
              </a:spcBef>
              <a:defRPr/>
            </a:pPr>
            <a:r>
              <a:rPr lang="en-US" altLang="en-US" dirty="0"/>
              <a:t>Harsh steep rocky karst formations form many microclimates</a:t>
            </a:r>
          </a:p>
          <a:p>
            <a:pPr>
              <a:lnSpc>
                <a:spcPct val="119000"/>
              </a:lnSpc>
              <a:spcBef>
                <a:spcPct val="0"/>
              </a:spcBef>
              <a:defRPr/>
            </a:pPr>
            <a:r>
              <a:rPr lang="en-US" altLang="en-US" dirty="0"/>
              <a:t>Grapes: </a:t>
            </a:r>
            <a:r>
              <a:rPr lang="en-US" altLang="en-US" dirty="0" err="1"/>
              <a:t>Plavac</a:t>
            </a:r>
            <a:r>
              <a:rPr lang="en-US" altLang="en-US" dirty="0"/>
              <a:t> Mali, </a:t>
            </a:r>
            <a:r>
              <a:rPr lang="en-US" altLang="en-US" dirty="0" err="1"/>
              <a:t>Po</a:t>
            </a:r>
            <a:r>
              <a:rPr lang="en-US" altLang="en-US" dirty="0" err="1">
                <a:latin typeface="+mn-lt"/>
                <a:cs typeface="Calibri" panose="020F0502020204030204" pitchFamily="34" charset="0"/>
              </a:rPr>
              <a:t>š</a:t>
            </a:r>
            <a:r>
              <a:rPr lang="en-US" altLang="en-US" dirty="0" err="1"/>
              <a:t>ip</a:t>
            </a:r>
            <a:endParaRPr lang="en-US" altLang="en-US" dirty="0"/>
          </a:p>
        </p:txBody>
      </p:sp>
      <p:pic>
        <p:nvPicPr>
          <p:cNvPr id="25604" name="Picture 3">
            <a:extLst>
              <a:ext uri="{FF2B5EF4-FFF2-40B4-BE49-F238E27FC236}">
                <a16:creationId xmlns:a16="http://schemas.microsoft.com/office/drawing/2014/main" id="{EDD633C9-E302-4931-82DF-7A98DA76D7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8238" y="1824038"/>
            <a:ext cx="56800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A3501C1-A8F1-4171-9B35-83E3D906241B}"/>
              </a:ext>
            </a:extLst>
          </p:cNvPr>
          <p:cNvSpPr>
            <a:spLocks noGrp="1" noChangeArrowheads="1"/>
          </p:cNvSpPr>
          <p:nvPr>
            <p:ph type="ctrTitle" idx="4294967295"/>
          </p:nvPr>
        </p:nvSpPr>
        <p:spPr>
          <a:xfrm>
            <a:off x="0" y="204788"/>
            <a:ext cx="12192000" cy="1135062"/>
          </a:xfrm>
        </p:spPr>
        <p:txBody>
          <a:bodyPr/>
          <a:lstStyle/>
          <a:p>
            <a:pPr eaLnBrk="1" hangingPunct="1"/>
            <a:r>
              <a:rPr lang="en-US" altLang="en-US"/>
              <a:t>Continental Region </a:t>
            </a:r>
            <a:br>
              <a:rPr lang="en-US" altLang="en-US"/>
            </a:br>
            <a:r>
              <a:rPr lang="en-US" altLang="en-US" sz="3600"/>
              <a:t>Croatian Uplands, Slavonia &amp; Danube</a:t>
            </a:r>
            <a:endParaRPr lang="en-US" altLang="en-US"/>
          </a:p>
        </p:txBody>
      </p:sp>
      <p:sp>
        <p:nvSpPr>
          <p:cNvPr id="37891" name="Subtitle 2">
            <a:extLst>
              <a:ext uri="{FF2B5EF4-FFF2-40B4-BE49-F238E27FC236}">
                <a16:creationId xmlns:a16="http://schemas.microsoft.com/office/drawing/2014/main" id="{8EE38232-C4DB-4281-BA50-8523F55FFC5B}"/>
              </a:ext>
            </a:extLst>
          </p:cNvPr>
          <p:cNvSpPr txBox="1">
            <a:spLocks noChangeArrowheads="1"/>
          </p:cNvSpPr>
          <p:nvPr/>
        </p:nvSpPr>
        <p:spPr bwMode="auto">
          <a:xfrm>
            <a:off x="0" y="4468813"/>
            <a:ext cx="7386638" cy="2586037"/>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lvl="1" defTabSz="914400" eaLnBrk="1" hangingPunct="1">
              <a:lnSpc>
                <a:spcPct val="119000"/>
              </a:lnSpc>
              <a:spcBef>
                <a:spcPts val="0"/>
              </a:spcBef>
              <a:buFont typeface="Arial" panose="020B0604020202020204" pitchFamily="34" charset="0"/>
              <a:buNone/>
              <a:defRPr/>
            </a:pPr>
            <a:r>
              <a:rPr lang="en-US" altLang="en-US" sz="2400" b="1" dirty="0"/>
              <a:t>Slavonia</a:t>
            </a:r>
          </a:p>
          <a:p>
            <a:pPr marL="914400" lvl="1" indent="-457200" defTabSz="914400" eaLnBrk="1" hangingPunct="1">
              <a:lnSpc>
                <a:spcPct val="119000"/>
              </a:lnSpc>
              <a:spcBef>
                <a:spcPts val="0"/>
              </a:spcBef>
              <a:defRPr/>
            </a:pPr>
            <a:r>
              <a:rPr lang="en-US" altLang="en-US" sz="2400" dirty="0"/>
              <a:t>Continental climate</a:t>
            </a:r>
          </a:p>
          <a:p>
            <a:pPr marL="914400" lvl="1" indent="-457200" defTabSz="914400" eaLnBrk="1" hangingPunct="1">
              <a:lnSpc>
                <a:spcPct val="119000"/>
              </a:lnSpc>
              <a:spcBef>
                <a:spcPts val="0"/>
              </a:spcBef>
              <a:defRPr/>
            </a:pPr>
            <a:r>
              <a:rPr lang="en-US" altLang="en-US" sz="2400" dirty="0"/>
              <a:t>Known for its ice wine and Oak Barrels</a:t>
            </a:r>
          </a:p>
          <a:p>
            <a:pPr marL="914400" lvl="1" indent="-457200" defTabSz="914400" eaLnBrk="1" hangingPunct="1">
              <a:lnSpc>
                <a:spcPct val="119000"/>
              </a:lnSpc>
              <a:spcBef>
                <a:spcPts val="0"/>
              </a:spcBef>
              <a:defRPr/>
            </a:pPr>
            <a:r>
              <a:rPr lang="en-US" altLang="en-US" sz="2400" dirty="0"/>
              <a:t>Grapes:  </a:t>
            </a:r>
            <a:r>
              <a:rPr lang="en-US" altLang="en-US" sz="2400" dirty="0" err="1"/>
              <a:t>Frankova</a:t>
            </a:r>
            <a:r>
              <a:rPr lang="en-US" altLang="en-US" sz="2400" dirty="0"/>
              <a:t> (</a:t>
            </a:r>
            <a:r>
              <a:rPr lang="en-US" altLang="en-US" sz="2400" dirty="0" err="1"/>
              <a:t>Blaufr</a:t>
            </a:r>
            <a:r>
              <a:rPr lang="en-US" altLang="en-US" sz="2400" dirty="0" err="1">
                <a:cs typeface="Calibri" panose="020F0502020204030204" pitchFamily="34" charset="0"/>
              </a:rPr>
              <a:t>änksich</a:t>
            </a:r>
            <a:r>
              <a:rPr lang="en-US" altLang="en-US" sz="2400" dirty="0">
                <a:cs typeface="Calibri" panose="020F0502020204030204" pitchFamily="34" charset="0"/>
              </a:rPr>
              <a:t>)</a:t>
            </a:r>
            <a:r>
              <a:rPr lang="en-US" altLang="en-US" sz="2400" dirty="0"/>
              <a:t>, </a:t>
            </a:r>
            <a:r>
              <a:rPr lang="en-US" altLang="en-US" sz="2400" dirty="0" err="1"/>
              <a:t>Gra</a:t>
            </a:r>
            <a:r>
              <a:rPr lang="en-US" altLang="en-US" sz="2400" dirty="0" err="1">
                <a:cs typeface="Calibri" panose="020F0502020204030204" pitchFamily="34" charset="0"/>
              </a:rPr>
              <a:t>š</a:t>
            </a:r>
            <a:r>
              <a:rPr lang="en-US" altLang="en-US" sz="2400" dirty="0" err="1"/>
              <a:t>evina</a:t>
            </a:r>
            <a:r>
              <a:rPr lang="en-US" altLang="en-US" sz="2400" dirty="0"/>
              <a:t>,</a:t>
            </a:r>
          </a:p>
          <a:p>
            <a:pPr lvl="1" defTabSz="914400" eaLnBrk="1" hangingPunct="1">
              <a:lnSpc>
                <a:spcPct val="119000"/>
              </a:lnSpc>
              <a:spcBef>
                <a:spcPts val="0"/>
              </a:spcBef>
              <a:buFont typeface="Arial" panose="020B0604020202020204" pitchFamily="34" charset="0"/>
              <a:buNone/>
              <a:defRPr/>
            </a:pPr>
            <a:r>
              <a:rPr lang="en-US" altLang="en-US" sz="2400" dirty="0"/>
              <a:t>      </a:t>
            </a:r>
            <a:r>
              <a:rPr lang="en-US" altLang="en-US" sz="2400" dirty="0" err="1"/>
              <a:t>Traminac</a:t>
            </a:r>
            <a:r>
              <a:rPr lang="en-US" altLang="en-US" sz="2400" dirty="0"/>
              <a:t> (Gew</a:t>
            </a:r>
            <a:r>
              <a:rPr lang="en-US" altLang="en-US" sz="2400" dirty="0">
                <a:cs typeface="Calibri" panose="020F0502020204030204" pitchFamily="34" charset="0"/>
              </a:rPr>
              <a:t>ü</a:t>
            </a:r>
            <a:r>
              <a:rPr lang="en-US" altLang="en-US" sz="2400" dirty="0"/>
              <a:t>rztraminer)</a:t>
            </a:r>
          </a:p>
        </p:txBody>
      </p:sp>
      <p:sp>
        <p:nvSpPr>
          <p:cNvPr id="2" name="TextBox 1">
            <a:extLst>
              <a:ext uri="{FF2B5EF4-FFF2-40B4-BE49-F238E27FC236}">
                <a16:creationId xmlns:a16="http://schemas.microsoft.com/office/drawing/2014/main" id="{97083022-C627-4864-9E79-5B840E80AA61}"/>
              </a:ext>
            </a:extLst>
          </p:cNvPr>
          <p:cNvSpPr txBox="1"/>
          <p:nvPr/>
        </p:nvSpPr>
        <p:spPr>
          <a:xfrm>
            <a:off x="383241" y="1698625"/>
            <a:ext cx="6706534" cy="2700338"/>
          </a:xfrm>
          <a:prstGeom prst="rect">
            <a:avLst/>
          </a:prstGeom>
          <a:noFill/>
        </p:spPr>
        <p:txBody>
          <a:bodyPr wrap="square">
            <a:spAutoFit/>
          </a:bodyPr>
          <a:lstStyle/>
          <a:p>
            <a:pPr>
              <a:lnSpc>
                <a:spcPct val="119000"/>
              </a:lnSpc>
              <a:defRPr/>
            </a:pPr>
            <a:r>
              <a:rPr lang="en-US" sz="2400" b="1" dirty="0">
                <a:latin typeface="Constantia" panose="02030602050306030303" pitchFamily="18" charset="0"/>
              </a:rPr>
              <a:t>Croatian Uplands</a:t>
            </a:r>
          </a:p>
          <a:p>
            <a:pPr marL="457200" indent="-457200">
              <a:lnSpc>
                <a:spcPct val="119000"/>
              </a:lnSpc>
              <a:buFont typeface="Arial" panose="020B0604020202020204" pitchFamily="34" charset="0"/>
              <a:buChar char="•"/>
              <a:defRPr/>
            </a:pPr>
            <a:r>
              <a:rPr lang="en-US" sz="2400" dirty="0">
                <a:latin typeface="Constantia" panose="02030602050306030303" pitchFamily="18" charset="0"/>
              </a:rPr>
              <a:t>Located in the hills surrounding Zagreb</a:t>
            </a:r>
          </a:p>
          <a:p>
            <a:pPr marL="457200" indent="-457200">
              <a:lnSpc>
                <a:spcPct val="119000"/>
              </a:lnSpc>
              <a:buFont typeface="Arial" panose="020B0604020202020204" pitchFamily="34" charset="0"/>
              <a:buChar char="•"/>
              <a:defRPr/>
            </a:pPr>
            <a:r>
              <a:rPr lang="en-US" sz="2400" dirty="0">
                <a:latin typeface="Constantia" panose="02030602050306030303" pitchFamily="18" charset="0"/>
              </a:rPr>
              <a:t>Cool continental climate</a:t>
            </a:r>
          </a:p>
          <a:p>
            <a:pPr marL="457200" indent="-457200">
              <a:lnSpc>
                <a:spcPct val="119000"/>
              </a:lnSpc>
              <a:buFont typeface="Arial" panose="020B0604020202020204" pitchFamily="34" charset="0"/>
              <a:buChar char="•"/>
              <a:defRPr/>
            </a:pPr>
            <a:r>
              <a:rPr lang="en-US" sz="2400" dirty="0">
                <a:latin typeface="Constantia" panose="02030602050306030303" pitchFamily="18" charset="0"/>
              </a:rPr>
              <a:t>Grapes:  </a:t>
            </a:r>
            <a:r>
              <a:rPr lang="en-US" sz="2400" dirty="0" err="1">
                <a:latin typeface="Constantia" panose="02030602050306030303" pitchFamily="18" charset="0"/>
              </a:rPr>
              <a:t>Pu</a:t>
            </a:r>
            <a:r>
              <a:rPr lang="en-US" sz="2400" dirty="0" err="1">
                <a:latin typeface="Constantia" panose="02030602050306030303" pitchFamily="18" charset="0"/>
                <a:cs typeface="Calibri" panose="020F0502020204030204" pitchFamily="34" charset="0"/>
              </a:rPr>
              <a:t>šipel</a:t>
            </a:r>
            <a:r>
              <a:rPr lang="en-US" sz="2400" dirty="0">
                <a:latin typeface="Constantia" panose="02030602050306030303" pitchFamily="18" charset="0"/>
                <a:cs typeface="Calibri" panose="020F0502020204030204" pitchFamily="34" charset="0"/>
              </a:rPr>
              <a:t> (</a:t>
            </a:r>
            <a:r>
              <a:rPr lang="en-US" sz="2400" dirty="0">
                <a:latin typeface="Constantia" panose="02030602050306030303" pitchFamily="18" charset="0"/>
              </a:rPr>
              <a:t>Furmint), </a:t>
            </a:r>
            <a:r>
              <a:rPr lang="en-US" sz="2400" dirty="0">
                <a:latin typeface="Constantia" panose="02030602050306030303" pitchFamily="18" charset="0"/>
                <a:cs typeface="Calibri" panose="020F0502020204030204" pitchFamily="34" charset="0"/>
              </a:rPr>
              <a:t>Škrlet, </a:t>
            </a:r>
            <a:r>
              <a:rPr lang="en-US" sz="2400" dirty="0" err="1">
                <a:latin typeface="Constantia" panose="02030602050306030303" pitchFamily="18" charset="0"/>
                <a:cs typeface="Calibri" panose="020F0502020204030204" pitchFamily="34" charset="0"/>
              </a:rPr>
              <a:t>Rizling</a:t>
            </a:r>
            <a:r>
              <a:rPr lang="en-US" sz="2400" dirty="0">
                <a:latin typeface="Constantia" panose="02030602050306030303" pitchFamily="18" charset="0"/>
                <a:cs typeface="Calibri" panose="020F0502020204030204" pitchFamily="34" charset="0"/>
              </a:rPr>
              <a:t> </a:t>
            </a:r>
            <a:r>
              <a:rPr lang="en-US" sz="2400" dirty="0" err="1">
                <a:latin typeface="Constantia" panose="02030602050306030303" pitchFamily="18" charset="0"/>
                <a:cs typeface="Calibri" panose="020F0502020204030204" pitchFamily="34" charset="0"/>
              </a:rPr>
              <a:t>Rajnski</a:t>
            </a:r>
            <a:r>
              <a:rPr lang="en-US" sz="2400" dirty="0">
                <a:latin typeface="Constantia" panose="02030602050306030303" pitchFamily="18" charset="0"/>
                <a:cs typeface="Calibri" panose="020F0502020204030204" pitchFamily="34" charset="0"/>
              </a:rPr>
              <a:t> (Riesling), Pinot Noir and </a:t>
            </a:r>
            <a:r>
              <a:rPr lang="en-US" sz="2400" dirty="0" err="1">
                <a:latin typeface="Constantia" panose="02030602050306030303" pitchFamily="18" charset="0"/>
                <a:cs typeface="Calibri" panose="020F0502020204030204" pitchFamily="34" charset="0"/>
              </a:rPr>
              <a:t>Purtugizec</a:t>
            </a:r>
            <a:r>
              <a:rPr lang="en-US" sz="2400" dirty="0">
                <a:latin typeface="Constantia" panose="02030602050306030303" pitchFamily="18" charset="0"/>
                <a:cs typeface="Calibri" panose="020F0502020204030204" pitchFamily="34" charset="0"/>
              </a:rPr>
              <a:t> (</a:t>
            </a:r>
            <a:r>
              <a:rPr lang="en-US" sz="2400" dirty="0" err="1">
                <a:latin typeface="Constantia" panose="02030602050306030303" pitchFamily="18" charset="0"/>
                <a:cs typeface="Calibri" panose="020F0502020204030204" pitchFamily="34" charset="0"/>
              </a:rPr>
              <a:t>Blauer</a:t>
            </a:r>
            <a:r>
              <a:rPr lang="en-US" sz="2400" dirty="0">
                <a:latin typeface="Constantia" panose="02030602050306030303" pitchFamily="18" charset="0"/>
                <a:cs typeface="Calibri" panose="020F0502020204030204" pitchFamily="34" charset="0"/>
              </a:rPr>
              <a:t> </a:t>
            </a:r>
            <a:r>
              <a:rPr lang="en-US" sz="2400" dirty="0" err="1">
                <a:latin typeface="Constantia" panose="02030602050306030303" pitchFamily="18" charset="0"/>
                <a:cs typeface="Calibri" panose="020F0502020204030204" pitchFamily="34" charset="0"/>
              </a:rPr>
              <a:t>Portugieser</a:t>
            </a:r>
            <a:r>
              <a:rPr lang="en-US" sz="2400" dirty="0">
                <a:latin typeface="Constantia" panose="02030602050306030303" pitchFamily="18" charset="0"/>
                <a:cs typeface="Calibri" panose="020F0502020204030204" pitchFamily="34" charset="0"/>
              </a:rPr>
              <a:t>)</a:t>
            </a:r>
            <a:r>
              <a:rPr lang="en-US" sz="2400" dirty="0">
                <a:latin typeface="Constantia" panose="02030602050306030303" pitchFamily="18" charset="0"/>
              </a:rPr>
              <a:t>  </a:t>
            </a:r>
          </a:p>
        </p:txBody>
      </p:sp>
      <p:pic>
        <p:nvPicPr>
          <p:cNvPr id="27653" name="Picture 2">
            <a:extLst>
              <a:ext uri="{FF2B5EF4-FFF2-40B4-BE49-F238E27FC236}">
                <a16:creationId xmlns:a16="http://schemas.microsoft.com/office/drawing/2014/main" id="{8207D97C-23D2-4DE1-B052-4DC065BBFA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1733550"/>
            <a:ext cx="459105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
            <a:extLst>
              <a:ext uri="{FF2B5EF4-FFF2-40B4-BE49-F238E27FC236}">
                <a16:creationId xmlns:a16="http://schemas.microsoft.com/office/drawing/2014/main" id="{004CA891-503E-4C85-AE8F-D130A99C804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6150" y="4233863"/>
            <a:ext cx="45910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368AE3B-B190-4872-85C7-4FEFB673FCEF}"/>
              </a:ext>
            </a:extLst>
          </p:cNvPr>
          <p:cNvSpPr>
            <a:spLocks noGrp="1" noChangeArrowheads="1"/>
          </p:cNvSpPr>
          <p:nvPr>
            <p:ph type="ctrTitle" idx="4294967295"/>
          </p:nvPr>
        </p:nvSpPr>
        <p:spPr>
          <a:xfrm>
            <a:off x="0" y="204788"/>
            <a:ext cx="12192000" cy="1135062"/>
          </a:xfrm>
        </p:spPr>
        <p:txBody>
          <a:bodyPr/>
          <a:lstStyle/>
          <a:p>
            <a:pPr eaLnBrk="1" hangingPunct="1"/>
            <a:r>
              <a:rPr lang="en-US" altLang="en-US"/>
              <a:t>Major Croatian Grapes</a:t>
            </a:r>
          </a:p>
        </p:txBody>
      </p:sp>
      <p:grpSp>
        <p:nvGrpSpPr>
          <p:cNvPr id="29699" name="Group 2">
            <a:extLst>
              <a:ext uri="{FF2B5EF4-FFF2-40B4-BE49-F238E27FC236}">
                <a16:creationId xmlns:a16="http://schemas.microsoft.com/office/drawing/2014/main" id="{09CAD366-CCA4-4672-B414-62B8CC16BE1F}"/>
              </a:ext>
            </a:extLst>
          </p:cNvPr>
          <p:cNvGrpSpPr>
            <a:grpSpLocks/>
          </p:cNvGrpSpPr>
          <p:nvPr/>
        </p:nvGrpSpPr>
        <p:grpSpPr bwMode="auto">
          <a:xfrm>
            <a:off x="387350" y="1803400"/>
            <a:ext cx="11496675" cy="4849813"/>
            <a:chOff x="387385" y="1803190"/>
            <a:chExt cx="11496849" cy="4850095"/>
          </a:xfrm>
        </p:grpSpPr>
        <p:sp>
          <p:nvSpPr>
            <p:cNvPr id="6" name="TextBox 5">
              <a:extLst>
                <a:ext uri="{FF2B5EF4-FFF2-40B4-BE49-F238E27FC236}">
                  <a16:creationId xmlns:a16="http://schemas.microsoft.com/office/drawing/2014/main" id="{F2851AE7-99CA-4B5B-AC29-CCCDAEA0992E}"/>
                </a:ext>
              </a:extLst>
            </p:cNvPr>
            <p:cNvSpPr txBox="1"/>
            <p:nvPr/>
          </p:nvSpPr>
          <p:spPr>
            <a:xfrm>
              <a:off x="387385" y="1803190"/>
              <a:ext cx="5559509" cy="3753068"/>
            </a:xfrm>
            <a:prstGeom prst="rect">
              <a:avLst/>
            </a:prstGeom>
            <a:noFill/>
            <a:ln w="38100">
              <a:solidFill>
                <a:schemeClr val="accent1">
                  <a:shade val="50000"/>
                </a:schemeClr>
              </a:solidFill>
            </a:ln>
          </p:spPr>
          <p:txBody>
            <a:bodyPr/>
            <a:lstStyle/>
            <a:p>
              <a:pPr algn="ctr" eaLnBrk="1" fontAlgn="auto" hangingPunct="1">
                <a:spcBef>
                  <a:spcPts val="0"/>
                </a:spcBef>
                <a:spcAft>
                  <a:spcPts val="0"/>
                </a:spcAft>
                <a:defRPr/>
              </a:pPr>
              <a:r>
                <a:rPr lang="en-US" sz="2800" b="1" dirty="0" err="1">
                  <a:solidFill>
                    <a:prstClr val="black"/>
                  </a:solidFill>
                  <a:latin typeface="Constantia" panose="02030602050306030303"/>
                </a:rPr>
                <a:t>Po</a:t>
              </a:r>
              <a:r>
                <a:rPr lang="en-US" sz="2800" b="1" dirty="0" err="1">
                  <a:solidFill>
                    <a:prstClr val="black"/>
                  </a:solidFill>
                  <a:latin typeface="Calibri" panose="020F0502020204030204" pitchFamily="34" charset="0"/>
                  <a:cs typeface="Calibri" panose="020F0502020204030204" pitchFamily="34" charset="0"/>
                </a:rPr>
                <a:t>š</a:t>
              </a:r>
              <a:r>
                <a:rPr lang="en-US" sz="2800" b="1" dirty="0" err="1">
                  <a:solidFill>
                    <a:prstClr val="black"/>
                  </a:solidFill>
                  <a:latin typeface="Constantia" panose="02030602050306030303"/>
                </a:rPr>
                <a:t>ip</a:t>
              </a:r>
              <a:r>
                <a:rPr lang="en-US" sz="2800" b="1" dirty="0">
                  <a:solidFill>
                    <a:prstClr val="black"/>
                  </a:solidFill>
                  <a:latin typeface="Constantia" panose="02030602050306030303"/>
                </a:rPr>
                <a:t> (white)</a:t>
              </a:r>
            </a:p>
            <a:p>
              <a:pPr algn="ctr" eaLnBrk="1" fontAlgn="auto" hangingPunct="1">
                <a:lnSpc>
                  <a:spcPct val="119000"/>
                </a:lnSpc>
                <a:spcBef>
                  <a:spcPts val="0"/>
                </a:spcBef>
                <a:spcAft>
                  <a:spcPts val="0"/>
                </a:spcAft>
                <a:defRPr/>
              </a:pPr>
              <a:endParaRPr lang="en-US" sz="1600" dirty="0">
                <a:solidFill>
                  <a:prstClr val="black"/>
                </a:solidFill>
                <a:latin typeface="Constantia" panose="02030602050306030303"/>
              </a:endParaRPr>
            </a:p>
            <a:p>
              <a:pPr marL="457200" indent="-457200" eaLnBrk="1" fontAlgn="auto" hangingPunct="1">
                <a:spcBef>
                  <a:spcPts val="0"/>
                </a:spcBef>
                <a:spcAft>
                  <a:spcPts val="0"/>
                </a:spcAft>
                <a:buFont typeface="Arial" panose="020B0604020202020204" pitchFamily="34" charset="0"/>
                <a:buChar char="•"/>
                <a:defRPr/>
              </a:pPr>
              <a:r>
                <a:rPr lang="en-US" sz="2800" dirty="0">
                  <a:solidFill>
                    <a:prstClr val="black"/>
                  </a:solidFill>
                  <a:latin typeface="Constantia" panose="02030602050306030303"/>
                </a:rPr>
                <a:t>Originated on the island of </a:t>
              </a:r>
              <a:r>
                <a:rPr lang="en-US" sz="2800" dirty="0" err="1">
                  <a:solidFill>
                    <a:prstClr val="black"/>
                  </a:solidFill>
                  <a:latin typeface="Constantia" panose="02030602050306030303"/>
                </a:rPr>
                <a:t>Kor</a:t>
              </a:r>
              <a:r>
                <a:rPr lang="en-US" sz="2800" dirty="0" err="1">
                  <a:solidFill>
                    <a:prstClr val="black"/>
                  </a:solidFill>
                  <a:latin typeface="+mn-lt"/>
                  <a:cs typeface="Calibri" panose="020F0502020204030204" pitchFamily="34" charset="0"/>
                </a:rPr>
                <a:t>č</a:t>
              </a:r>
              <a:r>
                <a:rPr lang="en-US" sz="2800" dirty="0" err="1">
                  <a:solidFill>
                    <a:prstClr val="black"/>
                  </a:solidFill>
                  <a:latin typeface="Constantia" panose="02030602050306030303"/>
                </a:rPr>
                <a:t>ula</a:t>
              </a:r>
              <a:r>
                <a:rPr lang="en-US" sz="2800" dirty="0">
                  <a:solidFill>
                    <a:prstClr val="black"/>
                  </a:solidFill>
                  <a:latin typeface="Constantia" panose="02030602050306030303"/>
                </a:rPr>
                <a:t> along the Croatian coast</a:t>
              </a:r>
            </a:p>
            <a:p>
              <a:pPr eaLnBrk="1" fontAlgn="auto" hangingPunct="1">
                <a:spcBef>
                  <a:spcPts val="0"/>
                </a:spcBef>
                <a:spcAft>
                  <a:spcPts val="0"/>
                </a:spcAft>
                <a:defRPr/>
              </a:pPr>
              <a:endParaRPr lang="en-US" dirty="0">
                <a:solidFill>
                  <a:prstClr val="black"/>
                </a:solidFill>
                <a:latin typeface="Constantia" panose="02030602050306030303"/>
              </a:endParaRPr>
            </a:p>
            <a:p>
              <a:pPr marL="457200" indent="-457200" eaLnBrk="1" fontAlgn="auto" hangingPunct="1">
                <a:spcBef>
                  <a:spcPts val="0"/>
                </a:spcBef>
                <a:spcAft>
                  <a:spcPts val="0"/>
                </a:spcAft>
                <a:buFont typeface="Arial" panose="020B0604020202020204" pitchFamily="34" charset="0"/>
                <a:buChar char="•"/>
                <a:defRPr/>
              </a:pPr>
              <a:r>
                <a:rPr lang="en-US" sz="2800" dirty="0">
                  <a:solidFill>
                    <a:prstClr val="black"/>
                  </a:solidFill>
                  <a:latin typeface="Constantia" panose="02030602050306030303"/>
                </a:rPr>
                <a:t>Has been cultivated on mainland Croatia since the 60’s </a:t>
              </a:r>
            </a:p>
          </p:txBody>
        </p:sp>
        <p:sp>
          <p:nvSpPr>
            <p:cNvPr id="7" name="TextBox 6">
              <a:extLst>
                <a:ext uri="{FF2B5EF4-FFF2-40B4-BE49-F238E27FC236}">
                  <a16:creationId xmlns:a16="http://schemas.microsoft.com/office/drawing/2014/main" id="{481547D3-AFFD-439F-9981-3D0AA51D4FF6}"/>
                </a:ext>
              </a:extLst>
            </p:cNvPr>
            <p:cNvSpPr txBox="1"/>
            <p:nvPr/>
          </p:nvSpPr>
          <p:spPr>
            <a:xfrm>
              <a:off x="6324725" y="1803190"/>
              <a:ext cx="5559509" cy="4850095"/>
            </a:xfrm>
            <a:prstGeom prst="rect">
              <a:avLst/>
            </a:prstGeom>
            <a:noFill/>
            <a:ln w="34925">
              <a:solidFill>
                <a:schemeClr val="accent1">
                  <a:shade val="50000"/>
                </a:schemeClr>
              </a:solidFill>
            </a:ln>
          </p:spPr>
          <p:txBody>
            <a:bodyPr/>
            <a:lstStyle/>
            <a:p>
              <a:pPr algn="ctr" eaLnBrk="1" fontAlgn="auto" hangingPunct="1">
                <a:lnSpc>
                  <a:spcPct val="119000"/>
                </a:lnSpc>
                <a:spcBef>
                  <a:spcPts val="0"/>
                </a:spcBef>
                <a:spcAft>
                  <a:spcPts val="0"/>
                </a:spcAft>
                <a:defRPr/>
              </a:pPr>
              <a:r>
                <a:rPr lang="en-US" sz="2800" b="1" dirty="0" err="1">
                  <a:solidFill>
                    <a:prstClr val="black"/>
                  </a:solidFill>
                  <a:latin typeface="Constantia" panose="02030602050306030303"/>
                </a:rPr>
                <a:t>Plavac</a:t>
              </a:r>
              <a:r>
                <a:rPr lang="en-US" sz="2800" b="1" dirty="0">
                  <a:solidFill>
                    <a:prstClr val="black"/>
                  </a:solidFill>
                  <a:latin typeface="Constantia" panose="02030602050306030303"/>
                </a:rPr>
                <a:t> Mali (red)</a:t>
              </a:r>
              <a:r>
                <a:rPr lang="en-US" sz="2800" b="1" i="1" dirty="0">
                  <a:solidFill>
                    <a:srgbClr val="3C464E"/>
                  </a:solidFill>
                  <a:latin typeface="Constantia" panose="02030602050306030303"/>
                </a:rPr>
                <a:t> </a:t>
              </a:r>
            </a:p>
            <a:p>
              <a:pPr algn="ctr" eaLnBrk="1" fontAlgn="auto" hangingPunct="1">
                <a:lnSpc>
                  <a:spcPct val="119000"/>
                </a:lnSpc>
                <a:spcBef>
                  <a:spcPts val="0"/>
                </a:spcBef>
                <a:spcAft>
                  <a:spcPts val="0"/>
                </a:spcAft>
                <a:defRPr/>
              </a:pPr>
              <a:r>
                <a:rPr lang="en-US" sz="100" dirty="0">
                  <a:solidFill>
                    <a:srgbClr val="3C464E"/>
                  </a:solidFill>
                  <a:latin typeface="Constantia" panose="02030602050306030303"/>
                </a:rPr>
                <a:t>Croatian</a:t>
              </a:r>
            </a:p>
            <a:p>
              <a:pPr marL="457200" indent="-457200" eaLnBrk="1" fontAlgn="auto" hangingPunct="1">
                <a:lnSpc>
                  <a:spcPct val="119000"/>
                </a:lnSpc>
                <a:spcBef>
                  <a:spcPts val="0"/>
                </a:spcBef>
                <a:spcAft>
                  <a:spcPts val="0"/>
                </a:spcAft>
                <a:buFont typeface="Arial" panose="020B0604020202020204" pitchFamily="34" charset="0"/>
                <a:buChar char="•"/>
                <a:defRPr/>
              </a:pPr>
              <a:r>
                <a:rPr lang="en-US" sz="2800" dirty="0">
                  <a:solidFill>
                    <a:srgbClr val="3C464E"/>
                  </a:solidFill>
                  <a:latin typeface="Constantia" panose="02030602050306030303" pitchFamily="18" charset="0"/>
                </a:rPr>
                <a:t>Cross between </a:t>
              </a:r>
              <a:r>
                <a:rPr lang="en-US" sz="2800" dirty="0" err="1">
                  <a:solidFill>
                    <a:srgbClr val="3C464E"/>
                  </a:solidFill>
                  <a:latin typeface="Constantia" panose="02030602050306030303" pitchFamily="18" charset="0"/>
                </a:rPr>
                <a:t>Crljenak</a:t>
              </a:r>
              <a:r>
                <a:rPr lang="en-US" sz="2800" dirty="0">
                  <a:solidFill>
                    <a:srgbClr val="3C464E"/>
                  </a:solidFill>
                  <a:latin typeface="Constantia" panose="02030602050306030303" pitchFamily="18" charset="0"/>
                </a:rPr>
                <a:t> </a:t>
              </a:r>
              <a:r>
                <a:rPr lang="en-US" sz="2800" dirty="0" err="1">
                  <a:solidFill>
                    <a:srgbClr val="3C464E"/>
                  </a:solidFill>
                  <a:latin typeface="Constantia" panose="02030602050306030303" pitchFamily="18" charset="0"/>
                </a:rPr>
                <a:t>Ka</a:t>
              </a:r>
              <a:r>
                <a:rPr lang="en-US" sz="2800" dirty="0" err="1">
                  <a:solidFill>
                    <a:srgbClr val="3C464E"/>
                  </a:solidFill>
                  <a:latin typeface="+mn-lt"/>
                  <a:cs typeface="Calibri" panose="020F0502020204030204" pitchFamily="34" charset="0"/>
                </a:rPr>
                <a:t>š</a:t>
              </a:r>
              <a:r>
                <a:rPr lang="en-US" sz="2800" dirty="0" err="1">
                  <a:solidFill>
                    <a:srgbClr val="3C464E"/>
                  </a:solidFill>
                  <a:latin typeface="Constantia" panose="02030602050306030303" pitchFamily="18" charset="0"/>
                </a:rPr>
                <a:t>telanski</a:t>
              </a:r>
              <a:r>
                <a:rPr lang="en-US" sz="2800" dirty="0">
                  <a:solidFill>
                    <a:srgbClr val="3C464E"/>
                  </a:solidFill>
                  <a:latin typeface="Constantia" panose="02030602050306030303" pitchFamily="18" charset="0"/>
                </a:rPr>
                <a:t> (</a:t>
              </a:r>
              <a:r>
                <a:rPr lang="en-US" sz="2800" dirty="0" err="1">
                  <a:solidFill>
                    <a:srgbClr val="3C464E"/>
                  </a:solidFill>
                  <a:latin typeface="Constantia" panose="02030602050306030303" pitchFamily="18" charset="0"/>
                </a:rPr>
                <a:t>Tribidrag</a:t>
              </a:r>
              <a:r>
                <a:rPr lang="en-US" sz="2800" dirty="0">
                  <a:solidFill>
                    <a:srgbClr val="3C464E"/>
                  </a:solidFill>
                  <a:latin typeface="Constantia" panose="02030602050306030303" pitchFamily="18" charset="0"/>
                </a:rPr>
                <a:t>/Zinfandel) &amp; </a:t>
              </a:r>
              <a:r>
                <a:rPr lang="en-US" sz="2800" dirty="0" err="1">
                  <a:solidFill>
                    <a:srgbClr val="3C464E"/>
                  </a:solidFill>
                  <a:latin typeface="Constantia" panose="02030602050306030303" pitchFamily="18" charset="0"/>
                </a:rPr>
                <a:t>Dobri</a:t>
              </a:r>
              <a:r>
                <a:rPr lang="en-US" sz="2800" dirty="0" err="1">
                  <a:solidFill>
                    <a:srgbClr val="3C464E"/>
                  </a:solidFill>
                  <a:latin typeface="+mn-lt"/>
                  <a:cs typeface="Calibri" panose="020F0502020204030204" pitchFamily="34" charset="0"/>
                </a:rPr>
                <a:t>č</a:t>
              </a:r>
              <a:r>
                <a:rPr lang="en-US" sz="2800" dirty="0" err="1">
                  <a:solidFill>
                    <a:srgbClr val="3C464E"/>
                  </a:solidFill>
                  <a:latin typeface="+mn-lt"/>
                </a:rPr>
                <a:t>i</a:t>
              </a:r>
              <a:r>
                <a:rPr lang="en-US" sz="2800" dirty="0" err="1">
                  <a:solidFill>
                    <a:srgbClr val="3C464E"/>
                  </a:solidFill>
                  <a:latin typeface="+mn-lt"/>
                  <a:cs typeface="Calibri" panose="020F0502020204030204" pitchFamily="34" charset="0"/>
                </a:rPr>
                <a:t>ć</a:t>
              </a:r>
              <a:endParaRPr lang="en-US" sz="2800" dirty="0">
                <a:solidFill>
                  <a:srgbClr val="3C464E"/>
                </a:solidFill>
                <a:latin typeface="+mn-lt"/>
              </a:endParaRPr>
            </a:p>
            <a:p>
              <a:pPr marL="457200" indent="-457200" eaLnBrk="1" fontAlgn="auto" hangingPunct="1">
                <a:lnSpc>
                  <a:spcPct val="119000"/>
                </a:lnSpc>
                <a:spcBef>
                  <a:spcPts val="0"/>
                </a:spcBef>
                <a:spcAft>
                  <a:spcPts val="0"/>
                </a:spcAft>
                <a:buFont typeface="Arial" panose="020B0604020202020204" pitchFamily="34" charset="0"/>
                <a:buChar char="•"/>
                <a:defRPr/>
              </a:pPr>
              <a:r>
                <a:rPr lang="en-US" sz="2800" dirty="0">
                  <a:solidFill>
                    <a:srgbClr val="3C464E"/>
                  </a:solidFill>
                  <a:latin typeface="Constantia" panose="02030602050306030303" pitchFamily="18" charset="0"/>
                </a:rPr>
                <a:t>Grown almost exclusively in the Dalmatia region</a:t>
              </a:r>
            </a:p>
            <a:p>
              <a:pPr marL="457200" indent="-457200" eaLnBrk="1" fontAlgn="auto" hangingPunct="1">
                <a:lnSpc>
                  <a:spcPct val="119000"/>
                </a:lnSpc>
                <a:spcBef>
                  <a:spcPts val="0"/>
                </a:spcBef>
                <a:spcAft>
                  <a:spcPts val="0"/>
                </a:spcAft>
                <a:buFont typeface="Arial" panose="020B0604020202020204" pitchFamily="34" charset="0"/>
                <a:buChar char="•"/>
                <a:defRPr/>
              </a:pPr>
              <a:r>
                <a:rPr lang="en-US" sz="2800" dirty="0">
                  <a:solidFill>
                    <a:srgbClr val="3C464E"/>
                  </a:solidFill>
                  <a:latin typeface="Constantia" panose="02030602050306030303" pitchFamily="18" charset="0"/>
                </a:rPr>
                <a:t>Produces rich high alcohol wines</a:t>
              </a:r>
              <a:endParaRPr lang="en-US" sz="2800" dirty="0">
                <a:solidFill>
                  <a:prstClr val="black"/>
                </a:solidFill>
                <a:latin typeface="Constantia" panose="02030602050306030303" pitchFamily="18" charset="0"/>
              </a:endParaRPr>
            </a:p>
          </p:txBody>
        </p:sp>
        <p:sp>
          <p:nvSpPr>
            <p:cNvPr id="32774" name="TextBox 9">
              <a:extLst>
                <a:ext uri="{FF2B5EF4-FFF2-40B4-BE49-F238E27FC236}">
                  <a16:creationId xmlns:a16="http://schemas.microsoft.com/office/drawing/2014/main" id="{797D2F56-2A3B-4C26-9F72-6482E8047223}"/>
                </a:ext>
              </a:extLst>
            </p:cNvPr>
            <p:cNvSpPr txBox="1">
              <a:spLocks noChangeArrowheads="1"/>
            </p:cNvSpPr>
            <p:nvPr/>
          </p:nvSpPr>
          <p:spPr bwMode="auto">
            <a:xfrm>
              <a:off x="387385" y="5699142"/>
              <a:ext cx="5559509" cy="954143"/>
            </a:xfrm>
            <a:prstGeom prst="rect">
              <a:avLst/>
            </a:prstGeom>
            <a:noFill/>
            <a:ln w="38100">
              <a:solidFill>
                <a:schemeClr val="accent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defRPr/>
              </a:pPr>
              <a:r>
                <a:rPr lang="en-US" altLang="en-US" dirty="0">
                  <a:solidFill>
                    <a:srgbClr val="000000"/>
                  </a:solidFill>
                </a:rPr>
                <a:t>Other </a:t>
              </a:r>
              <a:r>
                <a:rPr lang="en-US" altLang="en-US">
                  <a:solidFill>
                    <a:srgbClr val="000000"/>
                  </a:solidFill>
                </a:rPr>
                <a:t>major varieties </a:t>
              </a:r>
              <a:r>
                <a:rPr lang="en-US" altLang="en-US" dirty="0">
                  <a:solidFill>
                    <a:srgbClr val="000000"/>
                  </a:solidFill>
                </a:rPr>
                <a:t>include:</a:t>
              </a:r>
            </a:p>
            <a:p>
              <a:pPr algn="ctr" eaLnBrk="1" hangingPunct="1">
                <a:lnSpc>
                  <a:spcPct val="100000"/>
                </a:lnSpc>
                <a:spcBef>
                  <a:spcPct val="0"/>
                </a:spcBef>
                <a:buFontTx/>
                <a:buNone/>
                <a:defRPr/>
              </a:pPr>
              <a:r>
                <a:rPr lang="en-US" altLang="en-US" dirty="0" err="1">
                  <a:solidFill>
                    <a:srgbClr val="000000"/>
                  </a:solidFill>
                </a:rPr>
                <a:t>Tribidrag</a:t>
              </a:r>
              <a:r>
                <a:rPr lang="en-US" altLang="en-US" dirty="0">
                  <a:solidFill>
                    <a:srgbClr val="000000"/>
                  </a:solidFill>
                </a:rPr>
                <a:t>, </a:t>
              </a:r>
              <a:r>
                <a:rPr lang="en-US" altLang="en-US" dirty="0" err="1">
                  <a:solidFill>
                    <a:srgbClr val="000000"/>
                  </a:solidFill>
                </a:rPr>
                <a:t>Gra</a:t>
              </a:r>
              <a:r>
                <a:rPr lang="en-US" altLang="en-US" dirty="0" err="1">
                  <a:solidFill>
                    <a:srgbClr val="000000"/>
                  </a:solidFill>
                  <a:latin typeface="+mn-lt"/>
                  <a:cs typeface="Calibri" panose="020F0502020204030204" pitchFamily="34" charset="0"/>
                </a:rPr>
                <a:t>š</a:t>
              </a:r>
              <a:r>
                <a:rPr lang="en-US" altLang="en-US" dirty="0" err="1">
                  <a:solidFill>
                    <a:srgbClr val="000000"/>
                  </a:solidFill>
                </a:rPr>
                <a:t>evina</a:t>
              </a:r>
              <a:endParaRPr lang="en-US" altLang="en-US" dirty="0">
                <a:solidFill>
                  <a:srgbClr val="000000"/>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a:extLst>
              <a:ext uri="{FF2B5EF4-FFF2-40B4-BE49-F238E27FC236}">
                <a16:creationId xmlns:a16="http://schemas.microsoft.com/office/drawing/2014/main" id="{BA36C1BB-D831-42DB-883E-B12C583058DE}"/>
              </a:ext>
            </a:extLst>
          </p:cNvPr>
          <p:cNvSpPr txBox="1">
            <a:spLocks noChangeArrowheads="1"/>
          </p:cNvSpPr>
          <p:nvPr/>
        </p:nvSpPr>
        <p:spPr bwMode="auto">
          <a:xfrm>
            <a:off x="1549400" y="23813"/>
            <a:ext cx="9093200" cy="1416050"/>
          </a:xfrm>
          <a:prstGeom prst="rect">
            <a:avLst/>
          </a:prstGeom>
          <a:no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algn="ctr" eaLnBrk="1" hangingPunct="1">
              <a:defRPr/>
            </a:pPr>
            <a:r>
              <a:rPr lang="en-US" altLang="en-US" sz="5400" dirty="0" err="1">
                <a:latin typeface="Constantia" panose="02030602050306030303" pitchFamily="18" charset="0"/>
              </a:rPr>
              <a:t>Po</a:t>
            </a:r>
            <a:r>
              <a:rPr lang="en-US" altLang="en-US" sz="5400" dirty="0" err="1">
                <a:latin typeface="+mj-lt"/>
                <a:cs typeface="Calibri" panose="020F0502020204030204" pitchFamily="34" charset="0"/>
              </a:rPr>
              <a:t>š</a:t>
            </a:r>
            <a:r>
              <a:rPr lang="en-US" altLang="en-US" sz="5400" dirty="0" err="1">
                <a:latin typeface="Constantia" panose="02030602050306030303" pitchFamily="18" charset="0"/>
              </a:rPr>
              <a:t>ip</a:t>
            </a:r>
            <a:endParaRPr lang="en-US" altLang="en-US" sz="5400" dirty="0">
              <a:latin typeface="Constantia" panose="02030602050306030303" pitchFamily="18" charset="0"/>
            </a:endParaRPr>
          </a:p>
          <a:p>
            <a:pPr algn="ctr" eaLnBrk="1" hangingPunct="1">
              <a:defRPr/>
            </a:pPr>
            <a:r>
              <a:rPr lang="en-US" altLang="en-US" sz="3200" dirty="0">
                <a:latin typeface="Constantia" panose="02030602050306030303" pitchFamily="18" charset="0"/>
              </a:rPr>
              <a:t>(</a:t>
            </a:r>
            <a:r>
              <a:rPr lang="en-US" altLang="en-US" sz="3200" dirty="0" err="1">
                <a:latin typeface="Constantia" panose="02030602050306030303" pitchFamily="18" charset="0"/>
              </a:rPr>
              <a:t>Poh</a:t>
            </a:r>
            <a:r>
              <a:rPr lang="en-US" altLang="en-US" sz="3200" dirty="0">
                <a:latin typeface="Constantia" panose="02030602050306030303" pitchFamily="18" charset="0"/>
              </a:rPr>
              <a:t>-ship)</a:t>
            </a:r>
            <a:endParaRPr lang="en-US" altLang="en-US" sz="1050" dirty="0">
              <a:latin typeface="Constantia" panose="02030602050306030303" pitchFamily="18" charset="0"/>
            </a:endParaRPr>
          </a:p>
        </p:txBody>
      </p:sp>
      <p:grpSp>
        <p:nvGrpSpPr>
          <p:cNvPr id="31747" name="Group 5">
            <a:extLst>
              <a:ext uri="{FF2B5EF4-FFF2-40B4-BE49-F238E27FC236}">
                <a16:creationId xmlns:a16="http://schemas.microsoft.com/office/drawing/2014/main" id="{2AC74110-6637-4707-AACC-1C1379010F17}"/>
              </a:ext>
            </a:extLst>
          </p:cNvPr>
          <p:cNvGrpSpPr>
            <a:grpSpLocks/>
          </p:cNvGrpSpPr>
          <p:nvPr/>
        </p:nvGrpSpPr>
        <p:grpSpPr bwMode="auto">
          <a:xfrm>
            <a:off x="369888" y="1947862"/>
            <a:ext cx="11712575" cy="4751387"/>
            <a:chOff x="303270" y="1779796"/>
            <a:chExt cx="11711987" cy="4751633"/>
          </a:xfrm>
        </p:grpSpPr>
        <p:sp>
          <p:nvSpPr>
            <p:cNvPr id="31749" name="Content Placeholder 2">
              <a:extLst>
                <a:ext uri="{FF2B5EF4-FFF2-40B4-BE49-F238E27FC236}">
                  <a16:creationId xmlns:a16="http://schemas.microsoft.com/office/drawing/2014/main" id="{A15B00B0-7EFF-4FD7-B957-108A256DA492}"/>
                </a:ext>
              </a:extLst>
            </p:cNvPr>
            <p:cNvSpPr txBox="1">
              <a:spLocks noChangeArrowheads="1"/>
            </p:cNvSpPr>
            <p:nvPr/>
          </p:nvSpPr>
          <p:spPr bwMode="auto">
            <a:xfrm>
              <a:off x="303270" y="1779796"/>
              <a:ext cx="7944618" cy="475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eaLnBrk="1" hangingPunct="1">
                <a:lnSpc>
                  <a:spcPct val="119000"/>
                </a:lnSpc>
                <a:spcBef>
                  <a:spcPct val="0"/>
                </a:spcBef>
              </a:pPr>
              <a:endParaRPr lang="en-US" altLang="en-US">
                <a:solidFill>
                  <a:srgbClr val="5E5E5E"/>
                </a:solidFill>
              </a:endParaRPr>
            </a:p>
          </p:txBody>
        </p:sp>
        <p:sp>
          <p:nvSpPr>
            <p:cNvPr id="2" name="Rectangle 2">
              <a:extLst>
                <a:ext uri="{FF2B5EF4-FFF2-40B4-BE49-F238E27FC236}">
                  <a16:creationId xmlns:a16="http://schemas.microsoft.com/office/drawing/2014/main" id="{4F0F25BB-BB57-4888-9C70-E794844D2602}"/>
                </a:ext>
              </a:extLst>
            </p:cNvPr>
            <p:cNvSpPr>
              <a:spLocks noChangeArrowheads="1"/>
            </p:cNvSpPr>
            <p:nvPr/>
          </p:nvSpPr>
          <p:spPr bwMode="auto">
            <a:xfrm>
              <a:off x="369942" y="2460868"/>
              <a:ext cx="6565570" cy="3548247"/>
            </a:xfrm>
            <a:prstGeom prst="rect">
              <a:avLst/>
            </a:prstGeom>
            <a:noFill/>
            <a:ln>
              <a:noFill/>
            </a:ln>
            <a:effectLst/>
          </p:spPr>
          <p:txBody>
            <a:bodyPr lIns="-3174" tIns="-3174" rIns="-3174" bIns="-3174" anchor="ctr">
              <a:spAutoFit/>
            </a:bodyPr>
            <a:lstStyle>
              <a:lvl1pPr>
                <a:defRPr>
                  <a:solidFill>
                    <a:schemeClr val="tx1"/>
                  </a:solidFill>
                  <a:latin typeface="Franklin Gothic Book" panose="020B0503020102020204" pitchFamily="34" charset="0"/>
                </a:defRPr>
              </a:lvl1pPr>
              <a:lvl2pPr indent="-457200">
                <a:defRPr>
                  <a:solidFill>
                    <a:schemeClr val="tx1"/>
                  </a:solidFill>
                  <a:latin typeface="Franklin Gothic Book" panose="020B0503020102020204" pitchFamily="34" charset="0"/>
                </a:defRPr>
              </a:lvl2pPr>
              <a:lvl3pPr marL="457200" indent="-457200">
                <a:defRPr>
                  <a:solidFill>
                    <a:schemeClr val="tx1"/>
                  </a:solidFill>
                  <a:latin typeface="Franklin Gothic Book" panose="020B0503020102020204" pitchFamily="34" charset="0"/>
                </a:defRPr>
              </a:lvl3pPr>
              <a:lvl4pPr marL="457200" indent="-4572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marL="0" lvl="1" indent="0" defTabSz="914400">
                <a:lnSpc>
                  <a:spcPct val="119000"/>
                </a:lnSpc>
                <a:defRPr/>
              </a:pPr>
              <a:r>
                <a:rPr lang="en-US" altLang="en-US" sz="2800" b="1" dirty="0">
                  <a:latin typeface="Constantia" panose="02030602050306030303" pitchFamily="18" charset="0"/>
                  <a:cs typeface="Arial" panose="020B0604020202020204" pitchFamily="34" charset="0"/>
                </a:rPr>
                <a:t>Appearance:  </a:t>
              </a:r>
              <a:r>
                <a:rPr lang="en-US" altLang="en-US" sz="2800" dirty="0">
                  <a:latin typeface="Constantia" panose="02030602050306030303" pitchFamily="18" charset="0"/>
                  <a:cs typeface="Arial" panose="020B0604020202020204" pitchFamily="34" charset="0"/>
                </a:rPr>
                <a:t>medium to golden straw</a:t>
              </a:r>
            </a:p>
            <a:p>
              <a:pPr lvl="1" defTabSz="914400">
                <a:lnSpc>
                  <a:spcPct val="119000"/>
                </a:lnSpc>
                <a:defRPr/>
              </a:pPr>
              <a:endParaRPr lang="en-US" altLang="en-US" sz="1400" dirty="0">
                <a:latin typeface="Constantia" panose="02030602050306030303" pitchFamily="18" charset="0"/>
                <a:cs typeface="Arial" panose="020B0604020202020204" pitchFamily="34" charset="0"/>
              </a:endParaRPr>
            </a:p>
            <a:p>
              <a:pPr marL="0" lvl="2" indent="0" defTabSz="914400">
                <a:lnSpc>
                  <a:spcPct val="119000"/>
                </a:lnSpc>
                <a:defRPr/>
              </a:pPr>
              <a:r>
                <a:rPr lang="en-US" altLang="en-US" sz="2800" b="1" dirty="0">
                  <a:latin typeface="Constantia" panose="02030602050306030303" pitchFamily="18" charset="0"/>
                  <a:cs typeface="Arial" panose="020B0604020202020204" pitchFamily="34" charset="0"/>
                </a:rPr>
                <a:t>Aromas:  </a:t>
              </a:r>
              <a:r>
                <a:rPr lang="en-US" altLang="en-US" sz="2800" dirty="0">
                  <a:latin typeface="Constantia" panose="02030602050306030303" pitchFamily="18" charset="0"/>
                  <a:cs typeface="Arial" panose="020B0604020202020204" pitchFamily="34" charset="0"/>
                </a:rPr>
                <a:t>citrus fruits, peach, apricots, figs, vanilla, almonds, crisp green apples </a:t>
              </a:r>
            </a:p>
            <a:p>
              <a:pPr lvl="2" defTabSz="914400">
                <a:lnSpc>
                  <a:spcPct val="119000"/>
                </a:lnSpc>
                <a:defRPr/>
              </a:pPr>
              <a:endParaRPr lang="en-US" altLang="en-US" sz="1400" dirty="0">
                <a:latin typeface="Constantia" panose="02030602050306030303" pitchFamily="18" charset="0"/>
                <a:cs typeface="Arial" panose="020B0604020202020204" pitchFamily="34" charset="0"/>
              </a:endParaRPr>
            </a:p>
            <a:p>
              <a:pPr marL="0" lvl="3" indent="0" defTabSz="914400">
                <a:lnSpc>
                  <a:spcPct val="119000"/>
                </a:lnSpc>
                <a:defRPr/>
              </a:pPr>
              <a:r>
                <a:rPr lang="en-US" altLang="en-US" sz="2800" b="1" dirty="0">
                  <a:latin typeface="Constantia" panose="02030602050306030303" pitchFamily="18" charset="0"/>
                  <a:cs typeface="Arial" panose="020B0604020202020204" pitchFamily="34" charset="0"/>
                </a:rPr>
                <a:t>Overall:  </a:t>
              </a:r>
              <a:r>
                <a:rPr lang="en-US" altLang="en-US" sz="2800" dirty="0">
                  <a:latin typeface="Constantia" panose="02030602050306030303" pitchFamily="18" charset="0"/>
                  <a:cs typeface="Arial" panose="020B0604020202020204" pitchFamily="34" charset="0"/>
                </a:rPr>
                <a:t>fresh vibrant wines that are typically light-bodied yet have a  viscous weight in the glass (think Viognier) </a:t>
              </a:r>
              <a:endParaRPr lang="en-US" altLang="en-US" dirty="0">
                <a:latin typeface="Constantia" panose="02030602050306030303" pitchFamily="18" charset="0"/>
                <a:cs typeface="Arial" panose="020B0604020202020204" pitchFamily="34" charset="0"/>
              </a:endParaRPr>
            </a:p>
          </p:txBody>
        </p:sp>
        <p:pic>
          <p:nvPicPr>
            <p:cNvPr id="31751" name="Picture 3">
              <a:extLst>
                <a:ext uri="{FF2B5EF4-FFF2-40B4-BE49-F238E27FC236}">
                  <a16:creationId xmlns:a16="http://schemas.microsoft.com/office/drawing/2014/main" id="{31EC597D-E985-40B3-8247-1760D36B2F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5931" y="2328333"/>
              <a:ext cx="5079326"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Rectangle 2">
            <a:extLst>
              <a:ext uri="{FF2B5EF4-FFF2-40B4-BE49-F238E27FC236}">
                <a16:creationId xmlns:a16="http://schemas.microsoft.com/office/drawing/2014/main" id="{486E17D1-61E8-4042-BA65-18BE428DCB66}"/>
              </a:ext>
            </a:extLst>
          </p:cNvPr>
          <p:cNvSpPr>
            <a:spLocks noChangeArrowheads="1"/>
          </p:cNvSpPr>
          <p:nvPr/>
        </p:nvSpPr>
        <p:spPr bwMode="auto">
          <a:xfrm>
            <a:off x="369888" y="1711325"/>
            <a:ext cx="1088231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74" tIns="-3174" rIns="-3174" bIns="-3174" anchor="ctr">
            <a:spAutoFit/>
          </a:bodyPr>
          <a:lstStyle>
            <a:lvl1pPr>
              <a:defRPr>
                <a:solidFill>
                  <a:schemeClr val="tx1"/>
                </a:solidFill>
                <a:latin typeface="Franklin Gothic Book" panose="020B0503020102020204" pitchFamily="34" charset="0"/>
              </a:defRPr>
            </a:lvl1pPr>
            <a:lvl2pPr indent="-457200">
              <a:defRPr>
                <a:solidFill>
                  <a:schemeClr val="tx1"/>
                </a:solidFill>
                <a:latin typeface="Franklin Gothic Book" panose="020B0503020102020204" pitchFamily="34" charset="0"/>
              </a:defRPr>
            </a:lvl2pPr>
            <a:lvl3pPr marL="457200" indent="-457200">
              <a:defRPr>
                <a:solidFill>
                  <a:schemeClr val="tx1"/>
                </a:solidFill>
                <a:latin typeface="Franklin Gothic Book" panose="020B0503020102020204" pitchFamily="34" charset="0"/>
              </a:defRPr>
            </a:lvl3pPr>
            <a:lvl4pPr marL="457200" indent="-4572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lgn="ctr" defTabSz="914400">
              <a:lnSpc>
                <a:spcPct val="119000"/>
              </a:lnSpc>
            </a:pPr>
            <a:r>
              <a:rPr lang="en-US" altLang="en-US" sz="2800" dirty="0">
                <a:latin typeface="Constantia" panose="02030602050306030303" pitchFamily="18" charset="0"/>
                <a:cs typeface="Arial" panose="020B0604020202020204" pitchFamily="34" charset="0"/>
              </a:rPr>
              <a:t>White wine grape grown mostly in the Dalmatia region.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1">
            <a:extLst>
              <a:ext uri="{FF2B5EF4-FFF2-40B4-BE49-F238E27FC236}">
                <a16:creationId xmlns:a16="http://schemas.microsoft.com/office/drawing/2014/main" id="{3058E0D4-466B-4341-8D51-51A85D8955E6}"/>
              </a:ext>
            </a:extLst>
          </p:cNvPr>
          <p:cNvSpPr txBox="1">
            <a:spLocks noChangeArrowheads="1"/>
          </p:cNvSpPr>
          <p:nvPr/>
        </p:nvSpPr>
        <p:spPr bwMode="auto">
          <a:xfrm>
            <a:off x="1654175" y="25400"/>
            <a:ext cx="9093200" cy="1416050"/>
          </a:xfrm>
          <a:prstGeom prst="rect">
            <a:avLst/>
          </a:prstGeom>
          <a:no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algn="ctr" eaLnBrk="1" hangingPunct="1">
              <a:defRPr/>
            </a:pPr>
            <a:r>
              <a:rPr lang="en-US" altLang="en-US" sz="5400" dirty="0" err="1">
                <a:latin typeface="Constantia" panose="02030602050306030303" pitchFamily="18" charset="0"/>
              </a:rPr>
              <a:t>Plavac</a:t>
            </a:r>
            <a:r>
              <a:rPr lang="en-US" altLang="en-US" sz="5400" dirty="0">
                <a:latin typeface="Constantia" panose="02030602050306030303" pitchFamily="18" charset="0"/>
              </a:rPr>
              <a:t> Mali</a:t>
            </a:r>
          </a:p>
          <a:p>
            <a:pPr algn="ctr" eaLnBrk="1" hangingPunct="1">
              <a:defRPr/>
            </a:pPr>
            <a:r>
              <a:rPr lang="en-US" altLang="en-US" sz="3200" dirty="0">
                <a:latin typeface="Constantia" panose="02030602050306030303" pitchFamily="18" charset="0"/>
              </a:rPr>
              <a:t>(</a:t>
            </a:r>
            <a:r>
              <a:rPr lang="en-US" altLang="en-US" sz="3200" dirty="0" err="1">
                <a:latin typeface="Constantia" panose="02030602050306030303" pitchFamily="18" charset="0"/>
              </a:rPr>
              <a:t>Plah</a:t>
            </a:r>
            <a:r>
              <a:rPr lang="en-US" altLang="en-US" sz="3200" dirty="0">
                <a:latin typeface="Constantia" panose="02030602050306030303" pitchFamily="18" charset="0"/>
              </a:rPr>
              <a:t>–vats  </a:t>
            </a:r>
            <a:r>
              <a:rPr lang="en-US" altLang="en-US" sz="3200" dirty="0" err="1">
                <a:latin typeface="Constantia" panose="02030602050306030303" pitchFamily="18" charset="0"/>
              </a:rPr>
              <a:t>Mah</a:t>
            </a:r>
            <a:r>
              <a:rPr lang="en-US" altLang="en-US" sz="3200" dirty="0">
                <a:latin typeface="Constantia" panose="02030602050306030303" pitchFamily="18" charset="0"/>
              </a:rPr>
              <a:t>–lee)</a:t>
            </a:r>
            <a:endParaRPr lang="en-US" altLang="en-US" sz="1050" dirty="0">
              <a:latin typeface="Constantia" panose="02030602050306030303" pitchFamily="18" charset="0"/>
            </a:endParaRPr>
          </a:p>
        </p:txBody>
      </p:sp>
      <p:grpSp>
        <p:nvGrpSpPr>
          <p:cNvPr id="2" name="Group 1">
            <a:extLst>
              <a:ext uri="{FF2B5EF4-FFF2-40B4-BE49-F238E27FC236}">
                <a16:creationId xmlns:a16="http://schemas.microsoft.com/office/drawing/2014/main" id="{02A1C9C3-2A7B-4C2D-BCB1-CCD78946CF42}"/>
              </a:ext>
            </a:extLst>
          </p:cNvPr>
          <p:cNvGrpSpPr/>
          <p:nvPr/>
        </p:nvGrpSpPr>
        <p:grpSpPr>
          <a:xfrm>
            <a:off x="596205" y="1688823"/>
            <a:ext cx="10795614" cy="4710390"/>
            <a:chOff x="596205" y="1688823"/>
            <a:chExt cx="10795614" cy="4710390"/>
          </a:xfrm>
        </p:grpSpPr>
        <p:sp>
          <p:nvSpPr>
            <p:cNvPr id="33796" name="Rectangle 2">
              <a:extLst>
                <a:ext uri="{FF2B5EF4-FFF2-40B4-BE49-F238E27FC236}">
                  <a16:creationId xmlns:a16="http://schemas.microsoft.com/office/drawing/2014/main" id="{4D933C81-7AA5-4DB0-9BE3-24BF19A0F431}"/>
                </a:ext>
              </a:extLst>
            </p:cNvPr>
            <p:cNvSpPr>
              <a:spLocks noChangeArrowheads="1"/>
            </p:cNvSpPr>
            <p:nvPr/>
          </p:nvSpPr>
          <p:spPr bwMode="auto">
            <a:xfrm>
              <a:off x="596205" y="2826811"/>
              <a:ext cx="7639916" cy="296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174" tIns="-3174" rIns="-3174" bIns="-3174" anchor="ctr">
              <a:spAutoFit/>
            </a:bodyPr>
            <a:lstStyle>
              <a:lvl1pPr>
                <a:defRPr>
                  <a:solidFill>
                    <a:schemeClr val="tx1"/>
                  </a:solidFill>
                  <a:latin typeface="Franklin Gothic Book" panose="020B0503020102020204" pitchFamily="34" charset="0"/>
                </a:defRPr>
              </a:lvl1pPr>
              <a:lvl2pPr indent="-457200">
                <a:defRPr>
                  <a:solidFill>
                    <a:schemeClr val="tx1"/>
                  </a:solidFill>
                  <a:latin typeface="Franklin Gothic Book" panose="020B0503020102020204" pitchFamily="34" charset="0"/>
                </a:defRPr>
              </a:lvl2pPr>
              <a:lvl3pPr marL="457200" indent="-457200">
                <a:defRPr>
                  <a:solidFill>
                    <a:schemeClr val="tx1"/>
                  </a:solidFill>
                  <a:latin typeface="Franklin Gothic Book" panose="020B0503020102020204" pitchFamily="34" charset="0"/>
                </a:defRPr>
              </a:lvl3pPr>
              <a:lvl4pPr marL="457200" indent="-4572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marL="0" lvl="1" indent="0" defTabSz="914400">
                <a:lnSpc>
                  <a:spcPct val="119000"/>
                </a:lnSpc>
              </a:pPr>
              <a:r>
                <a:rPr lang="en-US" altLang="en-US" sz="2800" b="1" dirty="0">
                  <a:solidFill>
                    <a:srgbClr val="202122"/>
                  </a:solidFill>
                  <a:latin typeface="Constantia" panose="02030602050306030303" pitchFamily="18" charset="0"/>
                  <a:cs typeface="Arial" panose="020B0604020202020204" pitchFamily="34" charset="0"/>
                </a:rPr>
                <a:t>Appearance: </a:t>
              </a:r>
              <a:r>
                <a:rPr lang="en-US" altLang="en-US" sz="2800" dirty="0">
                  <a:solidFill>
                    <a:srgbClr val="202122"/>
                  </a:solidFill>
                  <a:latin typeface="Constantia" panose="02030602050306030303" pitchFamily="18" charset="0"/>
                  <a:cs typeface="Arial" panose="020B0604020202020204" pitchFamily="34" charset="0"/>
                </a:rPr>
                <a:t>medium to dark ruby</a:t>
              </a:r>
            </a:p>
            <a:p>
              <a:pPr lvl="1" defTabSz="914400">
                <a:lnSpc>
                  <a:spcPct val="119000"/>
                </a:lnSpc>
              </a:pPr>
              <a:endParaRPr lang="en-US" altLang="en-US" sz="1200" dirty="0">
                <a:solidFill>
                  <a:srgbClr val="202122"/>
                </a:solidFill>
                <a:latin typeface="Constantia" panose="02030602050306030303" pitchFamily="18" charset="0"/>
                <a:cs typeface="Arial" panose="020B0604020202020204" pitchFamily="34" charset="0"/>
              </a:endParaRPr>
            </a:p>
            <a:p>
              <a:pPr marL="0" lvl="2" indent="0" defTabSz="914400">
                <a:lnSpc>
                  <a:spcPct val="119000"/>
                </a:lnSpc>
              </a:pPr>
              <a:r>
                <a:rPr lang="en-US" altLang="en-US" sz="2800" b="1" dirty="0">
                  <a:solidFill>
                    <a:srgbClr val="202122"/>
                  </a:solidFill>
                  <a:latin typeface="Constantia" panose="02030602050306030303" pitchFamily="18" charset="0"/>
                  <a:cs typeface="Arial" panose="020B0604020202020204" pitchFamily="34" charset="0"/>
                </a:rPr>
                <a:t>Aromas: </a:t>
              </a:r>
              <a:r>
                <a:rPr lang="en-US" altLang="en-US" sz="2800" dirty="0">
                  <a:solidFill>
                    <a:srgbClr val="202122"/>
                  </a:solidFill>
                  <a:latin typeface="Constantia" panose="02030602050306030303" pitchFamily="18" charset="0"/>
                  <a:cs typeface="Arial" panose="020B0604020202020204" pitchFamily="34" charset="0"/>
                </a:rPr>
                <a:t>blackberry, figs, spice,                                                                                                black cherry, pepper</a:t>
              </a:r>
            </a:p>
            <a:p>
              <a:pPr lvl="2" defTabSz="914400">
                <a:lnSpc>
                  <a:spcPct val="119000"/>
                </a:lnSpc>
              </a:pPr>
              <a:endParaRPr lang="en-US" altLang="en-US" sz="1200" dirty="0">
                <a:solidFill>
                  <a:srgbClr val="202122"/>
                </a:solidFill>
                <a:latin typeface="Constantia" panose="02030602050306030303" pitchFamily="18" charset="0"/>
                <a:cs typeface="Arial" panose="020B0604020202020204" pitchFamily="34" charset="0"/>
              </a:endParaRPr>
            </a:p>
            <a:p>
              <a:pPr marL="0" lvl="3" indent="0" defTabSz="914400">
                <a:lnSpc>
                  <a:spcPct val="119000"/>
                </a:lnSpc>
              </a:pPr>
              <a:r>
                <a:rPr lang="en-US" altLang="en-US" sz="2800" b="1" dirty="0">
                  <a:solidFill>
                    <a:srgbClr val="202122"/>
                  </a:solidFill>
                  <a:latin typeface="Constantia" panose="02030602050306030303" pitchFamily="18" charset="0"/>
                  <a:cs typeface="Arial" panose="020B0604020202020204" pitchFamily="34" charset="0"/>
                </a:rPr>
                <a:t>Overall: </a:t>
              </a:r>
              <a:r>
                <a:rPr lang="en-US" altLang="en-US" sz="2800" dirty="0">
                  <a:solidFill>
                    <a:srgbClr val="202122"/>
                  </a:solidFill>
                  <a:latin typeface="Constantia" panose="02030602050306030303" pitchFamily="18" charset="0"/>
                  <a:cs typeface="Arial" panose="020B0604020202020204" pitchFamily="34" charset="0"/>
                </a:rPr>
                <a:t>produces a highly alcoholic and tannic wine with lower acidity, but rich and full of flavor</a:t>
              </a:r>
              <a:endParaRPr lang="en-US" altLang="en-US" dirty="0">
                <a:solidFill>
                  <a:srgbClr val="202122"/>
                </a:solidFill>
                <a:latin typeface="Constantia" panose="02030602050306030303" pitchFamily="18" charset="0"/>
                <a:cs typeface="Arial" panose="020B0604020202020204" pitchFamily="34" charset="0"/>
              </a:endParaRPr>
            </a:p>
          </p:txBody>
        </p:sp>
        <p:pic>
          <p:nvPicPr>
            <p:cNvPr id="33797" name="Picture 1">
              <a:extLst>
                <a:ext uri="{FF2B5EF4-FFF2-40B4-BE49-F238E27FC236}">
                  <a16:creationId xmlns:a16="http://schemas.microsoft.com/office/drawing/2014/main" id="{9B04ECE6-90B6-4274-B571-4287BEC896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31213" y="2376488"/>
              <a:ext cx="28670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07B19F42-4C41-4187-A5B6-40BC95119099}"/>
                </a:ext>
              </a:extLst>
            </p:cNvPr>
            <p:cNvSpPr>
              <a:spLocks noChangeArrowheads="1"/>
            </p:cNvSpPr>
            <p:nvPr/>
          </p:nvSpPr>
          <p:spPr bwMode="auto">
            <a:xfrm>
              <a:off x="800181" y="1688823"/>
              <a:ext cx="10591638" cy="98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174" tIns="-3174" rIns="-3174" bIns="-3174" anchor="ctr">
              <a:spAutoFit/>
            </a:bodyPr>
            <a:lstStyle>
              <a:lvl1pPr>
                <a:defRPr>
                  <a:solidFill>
                    <a:schemeClr val="tx1"/>
                  </a:solidFill>
                  <a:latin typeface="Franklin Gothic Book" panose="020B0503020102020204" pitchFamily="34" charset="0"/>
                </a:defRPr>
              </a:lvl1pPr>
              <a:lvl2pPr indent="-457200">
                <a:defRPr>
                  <a:solidFill>
                    <a:schemeClr val="tx1"/>
                  </a:solidFill>
                  <a:latin typeface="Franklin Gothic Book" panose="020B0503020102020204" pitchFamily="34" charset="0"/>
                </a:defRPr>
              </a:lvl2pPr>
              <a:lvl3pPr marL="457200" indent="-457200">
                <a:defRPr>
                  <a:solidFill>
                    <a:schemeClr val="tx1"/>
                  </a:solidFill>
                  <a:latin typeface="Franklin Gothic Book" panose="020B0503020102020204" pitchFamily="34" charset="0"/>
                </a:defRPr>
              </a:lvl3pPr>
              <a:lvl4pPr marL="457200" indent="-4572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lgn="ctr" defTabSz="914400">
                <a:lnSpc>
                  <a:spcPct val="119000"/>
                </a:lnSpc>
              </a:pPr>
              <a:r>
                <a:rPr lang="en-US" altLang="en-US" sz="2800" dirty="0" err="1">
                  <a:solidFill>
                    <a:srgbClr val="202122"/>
                  </a:solidFill>
                  <a:latin typeface="Constantia" panose="02030602050306030303" pitchFamily="18" charset="0"/>
                  <a:cs typeface="Arial" panose="020B0604020202020204" pitchFamily="34" charset="0"/>
                </a:rPr>
                <a:t>Plavac</a:t>
              </a:r>
              <a:r>
                <a:rPr lang="en-US" altLang="en-US" sz="2800" dirty="0">
                  <a:solidFill>
                    <a:srgbClr val="202122"/>
                  </a:solidFill>
                  <a:latin typeface="Constantia" panose="02030602050306030303" pitchFamily="18" charset="0"/>
                  <a:cs typeface="Arial" panose="020B0604020202020204" pitchFamily="34" charset="0"/>
                </a:rPr>
                <a:t> Mali is the primary red grape of Croatia, it grows along the Dalmatian Coast.  </a:t>
              </a:r>
              <a:endParaRPr lang="en-US" altLang="en-US" sz="1400" dirty="0">
                <a:solidFill>
                  <a:srgbClr val="202122"/>
                </a:solidFill>
                <a:latin typeface="Constantia" panose="02030602050306030303" pitchFamily="18" charset="0"/>
                <a:cs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82943609-58F3-4531-A29E-E44E057EABB4}"/>
              </a:ext>
            </a:extLst>
          </p:cNvPr>
          <p:cNvSpPr txBox="1">
            <a:spLocks noChangeArrowheads="1"/>
          </p:cNvSpPr>
          <p:nvPr/>
        </p:nvSpPr>
        <p:spPr bwMode="auto">
          <a:xfrm>
            <a:off x="11888788" y="3321050"/>
            <a:ext cx="794385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eaLnBrk="1" hangingPunct="1">
              <a:lnSpc>
                <a:spcPct val="119000"/>
              </a:lnSpc>
              <a:spcBef>
                <a:spcPct val="0"/>
              </a:spcBef>
            </a:pPr>
            <a:endParaRPr lang="en-US" altLang="en-US">
              <a:solidFill>
                <a:srgbClr val="5E5E5E"/>
              </a:solidFill>
            </a:endParaRPr>
          </a:p>
        </p:txBody>
      </p:sp>
      <p:sp>
        <p:nvSpPr>
          <p:cNvPr id="35843" name="TextBox 1">
            <a:extLst>
              <a:ext uri="{FF2B5EF4-FFF2-40B4-BE49-F238E27FC236}">
                <a16:creationId xmlns:a16="http://schemas.microsoft.com/office/drawing/2014/main" id="{DDADA364-168C-42E9-AD3D-A68297E433EC}"/>
              </a:ext>
            </a:extLst>
          </p:cNvPr>
          <p:cNvSpPr txBox="1">
            <a:spLocks noChangeArrowheads="1"/>
          </p:cNvSpPr>
          <p:nvPr/>
        </p:nvSpPr>
        <p:spPr bwMode="auto">
          <a:xfrm>
            <a:off x="1549400" y="349250"/>
            <a:ext cx="909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pPr>
            <a:r>
              <a:rPr lang="en-US" altLang="en-US" sz="5400"/>
              <a:t>Tribidrag</a:t>
            </a:r>
            <a:endParaRPr lang="en-US" altLang="en-US" sz="1800"/>
          </a:p>
        </p:txBody>
      </p:sp>
      <p:sp>
        <p:nvSpPr>
          <p:cNvPr id="35844" name="TextBox 6">
            <a:extLst>
              <a:ext uri="{FF2B5EF4-FFF2-40B4-BE49-F238E27FC236}">
                <a16:creationId xmlns:a16="http://schemas.microsoft.com/office/drawing/2014/main" id="{E3974998-7227-4C40-91A5-8B1F06C1ABFD}"/>
              </a:ext>
            </a:extLst>
          </p:cNvPr>
          <p:cNvSpPr txBox="1">
            <a:spLocks noChangeArrowheads="1"/>
          </p:cNvSpPr>
          <p:nvPr/>
        </p:nvSpPr>
        <p:spPr bwMode="auto">
          <a:xfrm>
            <a:off x="527050" y="2028825"/>
            <a:ext cx="73612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eaLnBrk="1" hangingPunct="1">
              <a:lnSpc>
                <a:spcPct val="100000"/>
              </a:lnSpc>
              <a:spcBef>
                <a:spcPct val="0"/>
              </a:spcBef>
              <a:buFontTx/>
              <a:buNone/>
            </a:pPr>
            <a:r>
              <a:rPr lang="en-US" altLang="en-US" dirty="0">
                <a:solidFill>
                  <a:srgbClr val="292929"/>
                </a:solidFill>
              </a:rPr>
              <a:t>Also known as </a:t>
            </a:r>
            <a:r>
              <a:rPr lang="en-US" altLang="en-US" dirty="0" err="1">
                <a:solidFill>
                  <a:srgbClr val="292929"/>
                </a:solidFill>
              </a:rPr>
              <a:t>Primitivo</a:t>
            </a:r>
            <a:r>
              <a:rPr lang="en-US" altLang="en-US" dirty="0">
                <a:solidFill>
                  <a:srgbClr val="292929"/>
                </a:solidFill>
              </a:rPr>
              <a:t>, Zinfandel, etc. </a:t>
            </a:r>
          </a:p>
          <a:p>
            <a:pPr eaLnBrk="1" hangingPunct="1">
              <a:lnSpc>
                <a:spcPct val="100000"/>
              </a:lnSpc>
              <a:spcBef>
                <a:spcPct val="0"/>
              </a:spcBef>
              <a:buFontTx/>
              <a:buNone/>
            </a:pPr>
            <a:endParaRPr lang="en-US" altLang="en-US" sz="2000" dirty="0">
              <a:solidFill>
                <a:srgbClr val="292929"/>
              </a:solidFill>
            </a:endParaRPr>
          </a:p>
          <a:p>
            <a:pPr eaLnBrk="1" hangingPunct="1">
              <a:lnSpc>
                <a:spcPct val="100000"/>
              </a:lnSpc>
              <a:spcBef>
                <a:spcPct val="0"/>
              </a:spcBef>
              <a:buFontTx/>
              <a:buNone/>
            </a:pPr>
            <a:r>
              <a:rPr lang="en-US" altLang="en-US" b="1" dirty="0">
                <a:solidFill>
                  <a:srgbClr val="292929"/>
                </a:solidFill>
              </a:rPr>
              <a:t>Appearance:  </a:t>
            </a:r>
            <a:r>
              <a:rPr lang="en-US" altLang="en-US" dirty="0">
                <a:solidFill>
                  <a:srgbClr val="292929"/>
                </a:solidFill>
              </a:rPr>
              <a:t>dark red ruby to purple</a:t>
            </a:r>
          </a:p>
          <a:p>
            <a:pPr eaLnBrk="1" hangingPunct="1">
              <a:lnSpc>
                <a:spcPct val="100000"/>
              </a:lnSpc>
              <a:spcBef>
                <a:spcPct val="0"/>
              </a:spcBef>
              <a:buFontTx/>
              <a:buNone/>
            </a:pPr>
            <a:endParaRPr lang="en-US" altLang="en-US" sz="1800" dirty="0">
              <a:solidFill>
                <a:srgbClr val="292929"/>
              </a:solidFill>
            </a:endParaRPr>
          </a:p>
          <a:p>
            <a:pPr eaLnBrk="1" hangingPunct="1">
              <a:lnSpc>
                <a:spcPct val="100000"/>
              </a:lnSpc>
              <a:spcBef>
                <a:spcPct val="0"/>
              </a:spcBef>
              <a:buFontTx/>
              <a:buNone/>
            </a:pPr>
            <a:r>
              <a:rPr lang="en-US" altLang="en-US" b="1" dirty="0">
                <a:solidFill>
                  <a:srgbClr val="292929"/>
                </a:solidFill>
              </a:rPr>
              <a:t>Aroma:  </a:t>
            </a:r>
            <a:r>
              <a:rPr lang="en-US" altLang="en-US" dirty="0">
                <a:solidFill>
                  <a:srgbClr val="292929"/>
                </a:solidFill>
              </a:rPr>
              <a:t>ripe red berries, raspberry, blackberry, pepper, currants, raspberry, cherry, plum, spices</a:t>
            </a:r>
          </a:p>
          <a:p>
            <a:pPr eaLnBrk="1" hangingPunct="1">
              <a:lnSpc>
                <a:spcPct val="100000"/>
              </a:lnSpc>
              <a:spcBef>
                <a:spcPct val="0"/>
              </a:spcBef>
              <a:buFontTx/>
              <a:buNone/>
            </a:pPr>
            <a:endParaRPr lang="en-US" altLang="en-US" sz="1800" dirty="0">
              <a:solidFill>
                <a:srgbClr val="292929"/>
              </a:solidFill>
            </a:endParaRPr>
          </a:p>
          <a:p>
            <a:pPr eaLnBrk="1" hangingPunct="1">
              <a:lnSpc>
                <a:spcPct val="100000"/>
              </a:lnSpc>
              <a:spcBef>
                <a:spcPct val="0"/>
              </a:spcBef>
              <a:buFontTx/>
              <a:buNone/>
            </a:pPr>
            <a:r>
              <a:rPr lang="en-US" altLang="en-US" b="1" dirty="0">
                <a:solidFill>
                  <a:srgbClr val="292929"/>
                </a:solidFill>
              </a:rPr>
              <a:t>Overall:  </a:t>
            </a:r>
            <a:r>
              <a:rPr lang="en-US" altLang="en-US" dirty="0">
                <a:solidFill>
                  <a:srgbClr val="292929"/>
                </a:solidFill>
              </a:rPr>
              <a:t>robust red wines with high alcohols  </a:t>
            </a:r>
            <a:endParaRPr lang="en-US" altLang="en-US" dirty="0">
              <a:solidFill>
                <a:srgbClr val="202122"/>
              </a:solidFill>
            </a:endParaRPr>
          </a:p>
        </p:txBody>
      </p:sp>
      <p:pic>
        <p:nvPicPr>
          <p:cNvPr id="35845" name="Picture 2">
            <a:extLst>
              <a:ext uri="{FF2B5EF4-FFF2-40B4-BE49-F238E27FC236}">
                <a16:creationId xmlns:a16="http://schemas.microsoft.com/office/drawing/2014/main" id="{F13DC387-DE56-4B5D-B76A-77474CD658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35900" y="2028825"/>
            <a:ext cx="382905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11DBC08-5DFD-4507-AD29-E109A58F66FE}"/>
              </a:ext>
            </a:extLst>
          </p:cNvPr>
          <p:cNvSpPr>
            <a:spLocks noGrp="1" noChangeArrowheads="1"/>
          </p:cNvSpPr>
          <p:nvPr>
            <p:ph type="title"/>
          </p:nvPr>
        </p:nvSpPr>
        <p:spPr/>
        <p:txBody>
          <a:bodyPr/>
          <a:lstStyle/>
          <a:p>
            <a:r>
              <a:rPr lang="en-US" altLang="en-US"/>
              <a:t>Bosnia-Herzegovina</a:t>
            </a:r>
          </a:p>
        </p:txBody>
      </p:sp>
      <p:pic>
        <p:nvPicPr>
          <p:cNvPr id="37891" name="Picture 6">
            <a:extLst>
              <a:ext uri="{FF2B5EF4-FFF2-40B4-BE49-F238E27FC236}">
                <a16:creationId xmlns:a16="http://schemas.microsoft.com/office/drawing/2014/main" id="{DE8C8478-372E-4A6B-A2D0-E6DC660E00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713" y="1935163"/>
            <a:ext cx="6243637"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a:extLst>
              <a:ext uri="{FF2B5EF4-FFF2-40B4-BE49-F238E27FC236}">
                <a16:creationId xmlns:a16="http://schemas.microsoft.com/office/drawing/2014/main" id="{47FE3DBE-BD64-4434-9454-22FF65EB61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650" y="1935163"/>
            <a:ext cx="52451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5F5AB1-6C75-4BD9-917F-6277B64CE9DC}"/>
              </a:ext>
            </a:extLst>
          </p:cNvPr>
          <p:cNvSpPr txBox="1"/>
          <p:nvPr/>
        </p:nvSpPr>
        <p:spPr>
          <a:xfrm>
            <a:off x="2738438" y="404813"/>
            <a:ext cx="9069387" cy="923925"/>
          </a:xfrm>
          <a:prstGeom prst="rect">
            <a:avLst/>
          </a:prstGeom>
          <a:noFill/>
        </p:spPr>
        <p:txBody>
          <a:bodyPr>
            <a:spAutoFit/>
          </a:bodyPr>
          <a:lstStyle/>
          <a:p>
            <a:pPr eaLnBrk="1" fontAlgn="auto" hangingPunct="1">
              <a:spcBef>
                <a:spcPts val="0"/>
              </a:spcBef>
              <a:spcAft>
                <a:spcPts val="0"/>
              </a:spcAft>
              <a:defRPr/>
            </a:pPr>
            <a:r>
              <a:rPr lang="en-US" sz="5400" dirty="0">
                <a:latin typeface="+mj-lt"/>
              </a:rPr>
              <a:t>Major Growing Regions</a:t>
            </a:r>
          </a:p>
        </p:txBody>
      </p:sp>
      <p:grpSp>
        <p:nvGrpSpPr>
          <p:cNvPr id="39939" name="Group 16">
            <a:extLst>
              <a:ext uri="{FF2B5EF4-FFF2-40B4-BE49-F238E27FC236}">
                <a16:creationId xmlns:a16="http://schemas.microsoft.com/office/drawing/2014/main" id="{4AEF6994-D330-4BAE-85C0-FF639018E4C4}"/>
              </a:ext>
            </a:extLst>
          </p:cNvPr>
          <p:cNvGrpSpPr>
            <a:grpSpLocks/>
          </p:cNvGrpSpPr>
          <p:nvPr/>
        </p:nvGrpSpPr>
        <p:grpSpPr bwMode="auto">
          <a:xfrm>
            <a:off x="356347" y="1754188"/>
            <a:ext cx="11835653" cy="4855041"/>
            <a:chOff x="303270" y="1540700"/>
            <a:chExt cx="11977286" cy="5250535"/>
          </a:xfrm>
        </p:grpSpPr>
        <p:sp>
          <p:nvSpPr>
            <p:cNvPr id="39940" name="Content Placeholder 2">
              <a:extLst>
                <a:ext uri="{FF2B5EF4-FFF2-40B4-BE49-F238E27FC236}">
                  <a16:creationId xmlns:a16="http://schemas.microsoft.com/office/drawing/2014/main" id="{BF0B5DE2-48A0-4655-8A05-DFFD77736497}"/>
                </a:ext>
              </a:extLst>
            </p:cNvPr>
            <p:cNvSpPr txBox="1">
              <a:spLocks noChangeArrowheads="1"/>
            </p:cNvSpPr>
            <p:nvPr/>
          </p:nvSpPr>
          <p:spPr bwMode="auto">
            <a:xfrm>
              <a:off x="303270" y="1779796"/>
              <a:ext cx="5707006" cy="475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eaLnBrk="1" hangingPunct="1">
                <a:lnSpc>
                  <a:spcPct val="119000"/>
                </a:lnSpc>
                <a:spcBef>
                  <a:spcPct val="0"/>
                </a:spcBef>
              </a:pPr>
              <a:endParaRPr lang="en-US" altLang="en-US">
                <a:solidFill>
                  <a:srgbClr val="5E5E5E"/>
                </a:solidFill>
              </a:endParaRPr>
            </a:p>
          </p:txBody>
        </p:sp>
        <p:sp>
          <p:nvSpPr>
            <p:cNvPr id="9" name="TextBox 8">
              <a:extLst>
                <a:ext uri="{FF2B5EF4-FFF2-40B4-BE49-F238E27FC236}">
                  <a16:creationId xmlns:a16="http://schemas.microsoft.com/office/drawing/2014/main" id="{C64519BB-CB87-4A78-B5C4-CA84E2ECD670}"/>
                </a:ext>
              </a:extLst>
            </p:cNvPr>
            <p:cNvSpPr txBox="1"/>
            <p:nvPr/>
          </p:nvSpPr>
          <p:spPr>
            <a:xfrm>
              <a:off x="319144" y="1893170"/>
              <a:ext cx="5597338" cy="4247106"/>
            </a:xfrm>
            <a:prstGeom prst="rect">
              <a:avLst/>
            </a:prstGeom>
            <a:noFill/>
          </p:spPr>
          <p:txBody>
            <a:bodyPr>
              <a:spAutoFit/>
            </a:bodyPr>
            <a:lstStyle/>
            <a:p>
              <a:pPr eaLnBrk="1" fontAlgn="auto" hangingPunct="1">
                <a:spcBef>
                  <a:spcPts val="0"/>
                </a:spcBef>
                <a:spcAft>
                  <a:spcPts val="0"/>
                </a:spcAft>
                <a:defRPr/>
              </a:pPr>
              <a:r>
                <a:rPr lang="en-US" sz="2800" b="1" dirty="0">
                  <a:latin typeface="+mj-lt"/>
                </a:rPr>
                <a:t>Northern Bosnia:</a:t>
              </a:r>
            </a:p>
            <a:p>
              <a:pPr marL="457200" indent="-457200" eaLnBrk="1" fontAlgn="auto" hangingPunct="1">
                <a:spcBef>
                  <a:spcPts val="0"/>
                </a:spcBef>
                <a:spcAft>
                  <a:spcPts val="0"/>
                </a:spcAft>
                <a:buFont typeface="Arial" panose="020B0604020202020204" pitchFamily="34" charset="0"/>
                <a:buChar char="•"/>
                <a:defRPr/>
              </a:pPr>
              <a:r>
                <a:rPr lang="en-US" sz="2800" dirty="0">
                  <a:latin typeface="+mj-lt"/>
                </a:rPr>
                <a:t>Kozarac Region</a:t>
              </a:r>
            </a:p>
            <a:p>
              <a:pPr marL="457200" indent="-457200" eaLnBrk="1" fontAlgn="auto" hangingPunct="1">
                <a:spcBef>
                  <a:spcPts val="0"/>
                </a:spcBef>
                <a:spcAft>
                  <a:spcPts val="0"/>
                </a:spcAft>
                <a:buFont typeface="Arial" panose="020B0604020202020204" pitchFamily="34" charset="0"/>
                <a:buChar char="•"/>
                <a:defRPr/>
              </a:pPr>
              <a:r>
                <a:rPr lang="en-US" sz="2800" dirty="0" err="1">
                  <a:latin typeface="+mj-lt"/>
                </a:rPr>
                <a:t>Ukrina</a:t>
              </a:r>
              <a:r>
                <a:rPr lang="en-US" sz="2800" dirty="0">
                  <a:latin typeface="+mj-lt"/>
                </a:rPr>
                <a:t> Region</a:t>
              </a:r>
            </a:p>
            <a:p>
              <a:pPr marL="457200" indent="-457200" eaLnBrk="1" fontAlgn="auto" hangingPunct="1">
                <a:spcBef>
                  <a:spcPts val="0"/>
                </a:spcBef>
                <a:spcAft>
                  <a:spcPts val="0"/>
                </a:spcAft>
                <a:buFont typeface="Arial" panose="020B0604020202020204" pitchFamily="34" charset="0"/>
                <a:buChar char="•"/>
                <a:defRPr/>
              </a:pPr>
              <a:r>
                <a:rPr lang="en-US" sz="2800" dirty="0" err="1">
                  <a:latin typeface="+mj-lt"/>
                </a:rPr>
                <a:t>Majevica</a:t>
              </a:r>
              <a:r>
                <a:rPr lang="en-US" sz="2800" dirty="0">
                  <a:latin typeface="+mj-lt"/>
                </a:rPr>
                <a:t> Region</a:t>
              </a:r>
            </a:p>
            <a:p>
              <a:pPr eaLnBrk="1" fontAlgn="auto" hangingPunct="1">
                <a:spcBef>
                  <a:spcPts val="0"/>
                </a:spcBef>
                <a:spcAft>
                  <a:spcPts val="0"/>
                </a:spcAft>
                <a:defRPr/>
              </a:pPr>
              <a:endParaRPr lang="en-US" sz="2800" dirty="0">
                <a:latin typeface="+mj-lt"/>
              </a:endParaRPr>
            </a:p>
            <a:p>
              <a:pPr eaLnBrk="1" fontAlgn="auto" hangingPunct="1">
                <a:spcBef>
                  <a:spcPts val="0"/>
                </a:spcBef>
                <a:spcAft>
                  <a:spcPts val="0"/>
                </a:spcAft>
                <a:defRPr/>
              </a:pPr>
              <a:r>
                <a:rPr lang="en-US" sz="2800" b="1" dirty="0">
                  <a:latin typeface="+mj-lt"/>
                </a:rPr>
                <a:t>Herzegovina:</a:t>
              </a:r>
            </a:p>
            <a:p>
              <a:pPr marL="457200" indent="-457200" eaLnBrk="1" fontAlgn="auto" hangingPunct="1">
                <a:spcBef>
                  <a:spcPts val="0"/>
                </a:spcBef>
                <a:spcAft>
                  <a:spcPts val="0"/>
                </a:spcAft>
                <a:buFont typeface="Arial" panose="020B0604020202020204" pitchFamily="34" charset="0"/>
                <a:buChar char="•"/>
                <a:defRPr/>
              </a:pPr>
              <a:r>
                <a:rPr lang="en-US" sz="2800" dirty="0">
                  <a:latin typeface="+mj-lt"/>
                </a:rPr>
                <a:t>Siroki </a:t>
              </a:r>
              <a:r>
                <a:rPr lang="en-US" sz="2800" dirty="0" err="1">
                  <a:latin typeface="+mj-lt"/>
                </a:rPr>
                <a:t>Brijeg</a:t>
              </a:r>
              <a:r>
                <a:rPr lang="en-US" sz="2800" dirty="0">
                  <a:latin typeface="+mj-lt"/>
                </a:rPr>
                <a:t> Region</a:t>
              </a:r>
            </a:p>
            <a:p>
              <a:pPr marL="457200" indent="-457200" eaLnBrk="1" fontAlgn="auto" hangingPunct="1">
                <a:spcBef>
                  <a:spcPts val="0"/>
                </a:spcBef>
                <a:spcAft>
                  <a:spcPts val="0"/>
                </a:spcAft>
                <a:buFont typeface="Arial" panose="020B0604020202020204" pitchFamily="34" charset="0"/>
                <a:buChar char="•"/>
                <a:defRPr/>
              </a:pPr>
              <a:r>
                <a:rPr lang="en-US" sz="2800" dirty="0">
                  <a:latin typeface="+mj-lt"/>
                </a:rPr>
                <a:t>Mostar Region (most popular)</a:t>
              </a:r>
            </a:p>
            <a:p>
              <a:pPr marL="457200" indent="-457200" eaLnBrk="1" fontAlgn="auto" hangingPunct="1">
                <a:spcBef>
                  <a:spcPts val="0"/>
                </a:spcBef>
                <a:spcAft>
                  <a:spcPts val="0"/>
                </a:spcAft>
                <a:buFont typeface="Arial" panose="020B0604020202020204" pitchFamily="34" charset="0"/>
                <a:buChar char="•"/>
                <a:defRPr/>
              </a:pPr>
              <a:r>
                <a:rPr lang="en-US" sz="2800" dirty="0">
                  <a:latin typeface="+mj-lt"/>
                </a:rPr>
                <a:t>Jablanica Region</a:t>
              </a:r>
            </a:p>
            <a:p>
              <a:pPr eaLnBrk="1" fontAlgn="auto" hangingPunct="1">
                <a:spcBef>
                  <a:spcPts val="0"/>
                </a:spcBef>
                <a:spcAft>
                  <a:spcPts val="0"/>
                </a:spcAft>
                <a:defRPr/>
              </a:pPr>
              <a:endParaRPr lang="en-US" dirty="0">
                <a:latin typeface="+mn-lt"/>
              </a:endParaRPr>
            </a:p>
          </p:txBody>
        </p:sp>
        <p:grpSp>
          <p:nvGrpSpPr>
            <p:cNvPr id="39942" name="Group 7">
              <a:extLst>
                <a:ext uri="{FF2B5EF4-FFF2-40B4-BE49-F238E27FC236}">
                  <a16:creationId xmlns:a16="http://schemas.microsoft.com/office/drawing/2014/main" id="{987E55AD-D1DE-44BD-833E-B05DF1AE7969}"/>
                </a:ext>
              </a:extLst>
            </p:cNvPr>
            <p:cNvGrpSpPr>
              <a:grpSpLocks/>
            </p:cNvGrpSpPr>
            <p:nvPr/>
          </p:nvGrpSpPr>
          <p:grpSpPr bwMode="auto">
            <a:xfrm>
              <a:off x="5855051" y="1540700"/>
              <a:ext cx="6425505" cy="5250535"/>
              <a:chOff x="5855051" y="1540700"/>
              <a:chExt cx="6425505" cy="5250535"/>
            </a:xfrm>
          </p:grpSpPr>
          <p:sp>
            <p:nvSpPr>
              <p:cNvPr id="4" name="Oval 3">
                <a:extLst>
                  <a:ext uri="{FF2B5EF4-FFF2-40B4-BE49-F238E27FC236}">
                    <a16:creationId xmlns:a16="http://schemas.microsoft.com/office/drawing/2014/main" id="{A7A19102-F7A0-4257-9217-069891DD1775}"/>
                  </a:ext>
                </a:extLst>
              </p:cNvPr>
              <p:cNvSpPr/>
              <p:nvPr/>
            </p:nvSpPr>
            <p:spPr>
              <a:xfrm rot="727218">
                <a:off x="7045156" y="1767741"/>
                <a:ext cx="4638520" cy="166867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9946" name="Group 5">
                <a:extLst>
                  <a:ext uri="{FF2B5EF4-FFF2-40B4-BE49-F238E27FC236}">
                    <a16:creationId xmlns:a16="http://schemas.microsoft.com/office/drawing/2014/main" id="{C11748B5-1924-4145-B084-6ABC0A0384DD}"/>
                  </a:ext>
                </a:extLst>
              </p:cNvPr>
              <p:cNvGrpSpPr>
                <a:grpSpLocks/>
              </p:cNvGrpSpPr>
              <p:nvPr/>
            </p:nvGrpSpPr>
            <p:grpSpPr bwMode="auto">
              <a:xfrm>
                <a:off x="5855051" y="1540700"/>
                <a:ext cx="6425505" cy="5250535"/>
                <a:chOff x="5855051" y="1540700"/>
                <a:chExt cx="6425505" cy="5250535"/>
              </a:xfrm>
            </p:grpSpPr>
            <p:pic>
              <p:nvPicPr>
                <p:cNvPr id="39948" name="Picture 1">
                  <a:extLst>
                    <a:ext uri="{FF2B5EF4-FFF2-40B4-BE49-F238E27FC236}">
                      <a16:creationId xmlns:a16="http://schemas.microsoft.com/office/drawing/2014/main" id="{330AE86F-9AF9-4287-B936-123021CFC9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5051" y="1540700"/>
                  <a:ext cx="6425505" cy="525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170064B1-C470-4421-8A27-ED0ECF1EEB15}"/>
                    </a:ext>
                  </a:extLst>
                </p:cNvPr>
                <p:cNvSpPr/>
                <p:nvPr/>
              </p:nvSpPr>
              <p:spPr>
                <a:xfrm rot="2249888">
                  <a:off x="8016674" y="4108016"/>
                  <a:ext cx="2981225" cy="149244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Oval 9">
                <a:extLst>
                  <a:ext uri="{FF2B5EF4-FFF2-40B4-BE49-F238E27FC236}">
                    <a16:creationId xmlns:a16="http://schemas.microsoft.com/office/drawing/2014/main" id="{62B87E52-DAFB-462E-80CC-78BE296759D3}"/>
                  </a:ext>
                </a:extLst>
              </p:cNvPr>
              <p:cNvSpPr/>
              <p:nvPr/>
            </p:nvSpPr>
            <p:spPr>
              <a:xfrm rot="695515">
                <a:off x="7067380" y="1945564"/>
                <a:ext cx="4633758" cy="13130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4" name="Arrow: Right 13">
              <a:extLst>
                <a:ext uri="{FF2B5EF4-FFF2-40B4-BE49-F238E27FC236}">
                  <a16:creationId xmlns:a16="http://schemas.microsoft.com/office/drawing/2014/main" id="{4BB14491-D84A-4BA7-8A0E-126DE83B0862}"/>
                </a:ext>
              </a:extLst>
            </p:cNvPr>
            <p:cNvSpPr/>
            <p:nvPr/>
          </p:nvSpPr>
          <p:spPr>
            <a:xfrm>
              <a:off x="3368629" y="1983669"/>
              <a:ext cx="2908203" cy="3731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Arrow: Right 14">
              <a:extLst>
                <a:ext uri="{FF2B5EF4-FFF2-40B4-BE49-F238E27FC236}">
                  <a16:creationId xmlns:a16="http://schemas.microsoft.com/office/drawing/2014/main" id="{609DCEDF-3B0A-4636-8414-AEFBD0B8159A}"/>
                </a:ext>
              </a:extLst>
            </p:cNvPr>
            <p:cNvSpPr/>
            <p:nvPr/>
          </p:nvSpPr>
          <p:spPr>
            <a:xfrm>
              <a:off x="2655866" y="4155647"/>
              <a:ext cx="3579692" cy="37311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6221B6F-A136-4A5F-A4FF-B49893E15B17}"/>
              </a:ext>
            </a:extLst>
          </p:cNvPr>
          <p:cNvSpPr>
            <a:spLocks noGrp="1" noChangeArrowheads="1"/>
          </p:cNvSpPr>
          <p:nvPr>
            <p:ph type="ctrTitle" idx="4294967295"/>
          </p:nvPr>
        </p:nvSpPr>
        <p:spPr>
          <a:xfrm>
            <a:off x="0" y="204788"/>
            <a:ext cx="12192000" cy="1135062"/>
          </a:xfrm>
        </p:spPr>
        <p:txBody>
          <a:bodyPr/>
          <a:lstStyle/>
          <a:p>
            <a:pPr eaLnBrk="1" hangingPunct="1"/>
            <a:r>
              <a:rPr lang="en-US" altLang="en-US"/>
              <a:t>Northern Bosnia</a:t>
            </a:r>
          </a:p>
        </p:txBody>
      </p:sp>
      <p:sp>
        <p:nvSpPr>
          <p:cNvPr id="3" name="Subtitle 2">
            <a:extLst>
              <a:ext uri="{FF2B5EF4-FFF2-40B4-BE49-F238E27FC236}">
                <a16:creationId xmlns:a16="http://schemas.microsoft.com/office/drawing/2014/main" id="{9A07C97F-F48B-4EE9-9F07-8001C1492115}"/>
              </a:ext>
            </a:extLst>
          </p:cNvPr>
          <p:cNvSpPr>
            <a:spLocks noGrp="1"/>
          </p:cNvSpPr>
          <p:nvPr>
            <p:ph type="subTitle" idx="4294967295"/>
          </p:nvPr>
        </p:nvSpPr>
        <p:spPr>
          <a:xfrm>
            <a:off x="0" y="1698625"/>
            <a:ext cx="5260975" cy="4954588"/>
          </a:xfrm>
        </p:spPr>
        <p:txBody>
          <a:bodyPr rtlCol="0">
            <a:noAutofit/>
          </a:bodyPr>
          <a:lstStyle/>
          <a:p>
            <a:pPr marL="0" indent="0" algn="ctr" eaLnBrk="1" fontAlgn="auto" hangingPunct="1">
              <a:lnSpc>
                <a:spcPct val="119000"/>
              </a:lnSpc>
              <a:spcBef>
                <a:spcPts val="0"/>
              </a:spcBef>
              <a:spcAft>
                <a:spcPts val="0"/>
              </a:spcAft>
              <a:buFont typeface="Arial" panose="020B0604020202020204" pitchFamily="34" charset="0"/>
              <a:buNone/>
              <a:defRPr/>
            </a:pPr>
            <a:endParaRPr lang="en-US" sz="900" b="1" dirty="0">
              <a:solidFill>
                <a:srgbClr val="1B1B1B"/>
              </a:solidFill>
            </a:endParaRPr>
          </a:p>
          <a:p>
            <a:pPr marL="515938" lvl="1" indent="-344488" eaLnBrk="1" fontAlgn="auto" hangingPunct="1">
              <a:lnSpc>
                <a:spcPct val="119000"/>
              </a:lnSpc>
              <a:spcBef>
                <a:spcPts val="0"/>
              </a:spcBef>
              <a:spcAft>
                <a:spcPts val="0"/>
              </a:spcAft>
              <a:defRPr/>
            </a:pPr>
            <a:r>
              <a:rPr lang="en-US" dirty="0">
                <a:solidFill>
                  <a:srgbClr val="1B1B1B"/>
                </a:solidFill>
              </a:rPr>
              <a:t>Mostly forested with Dinaric Alps in center and Pannonian Plains to the north</a:t>
            </a:r>
            <a:endParaRPr lang="en-US" sz="1050" dirty="0">
              <a:solidFill>
                <a:srgbClr val="1B1B1B"/>
              </a:solidFill>
            </a:endParaRPr>
          </a:p>
          <a:p>
            <a:pPr marL="515938" lvl="1" indent="-344488" eaLnBrk="1" fontAlgn="auto" hangingPunct="1">
              <a:lnSpc>
                <a:spcPct val="119000"/>
              </a:lnSpc>
              <a:spcBef>
                <a:spcPts val="0"/>
              </a:spcBef>
              <a:spcAft>
                <a:spcPts val="0"/>
              </a:spcAft>
              <a:defRPr/>
            </a:pPr>
            <a:r>
              <a:rPr lang="en-US" dirty="0">
                <a:solidFill>
                  <a:srgbClr val="1B1B1B"/>
                </a:solidFill>
              </a:rPr>
              <a:t>Continental, warm summers, dry cold winters, sufficient rain</a:t>
            </a:r>
          </a:p>
          <a:p>
            <a:pPr marL="515938" lvl="1" indent="-344488" eaLnBrk="1" fontAlgn="auto" hangingPunct="1">
              <a:lnSpc>
                <a:spcPct val="119000"/>
              </a:lnSpc>
              <a:spcBef>
                <a:spcPts val="0"/>
              </a:spcBef>
              <a:spcAft>
                <a:spcPts val="0"/>
              </a:spcAft>
              <a:defRPr/>
            </a:pPr>
            <a:r>
              <a:rPr lang="en-US" dirty="0">
                <a:solidFill>
                  <a:srgbClr val="1B1B1B"/>
                </a:solidFill>
              </a:rPr>
              <a:t>Soil consists mainly of limestone </a:t>
            </a:r>
          </a:p>
          <a:p>
            <a:pPr marL="515938" lvl="1" indent="-344488" eaLnBrk="1" fontAlgn="auto" hangingPunct="1">
              <a:lnSpc>
                <a:spcPct val="119000"/>
              </a:lnSpc>
              <a:spcBef>
                <a:spcPts val="0"/>
              </a:spcBef>
              <a:spcAft>
                <a:spcPts val="0"/>
              </a:spcAft>
              <a:defRPr/>
            </a:pPr>
            <a:r>
              <a:rPr lang="en-US" dirty="0">
                <a:solidFill>
                  <a:srgbClr val="1B1B1B"/>
                </a:solidFill>
              </a:rPr>
              <a:t>Grapes: </a:t>
            </a:r>
            <a:r>
              <a:rPr lang="en-US" dirty="0" err="1">
                <a:solidFill>
                  <a:srgbClr val="1B1B1B"/>
                </a:solidFill>
              </a:rPr>
              <a:t>Blatina</a:t>
            </a:r>
            <a:r>
              <a:rPr lang="en-US" dirty="0">
                <a:solidFill>
                  <a:srgbClr val="1B1B1B"/>
                </a:solidFill>
              </a:rPr>
              <a:t> &amp; </a:t>
            </a:r>
            <a:r>
              <a:rPr lang="en-US" dirty="0" err="1">
                <a:solidFill>
                  <a:srgbClr val="1B1B1B"/>
                </a:solidFill>
                <a:latin typeface="Calibri" panose="020F0502020204030204" pitchFamily="34" charset="0"/>
                <a:cs typeface="Calibri" panose="020F0502020204030204" pitchFamily="34" charset="0"/>
              </a:rPr>
              <a:t>Ž</a:t>
            </a:r>
            <a:r>
              <a:rPr lang="en-US" dirty="0" err="1">
                <a:solidFill>
                  <a:srgbClr val="1B1B1B"/>
                </a:solidFill>
              </a:rPr>
              <a:t>ilavka</a:t>
            </a:r>
            <a:endParaRPr lang="en-US" dirty="0">
              <a:solidFill>
                <a:srgbClr val="1B1B1B"/>
              </a:solidFill>
            </a:endParaRPr>
          </a:p>
          <a:p>
            <a:pPr marL="515938" lvl="1" indent="-344488" eaLnBrk="1" fontAlgn="auto" hangingPunct="1">
              <a:lnSpc>
                <a:spcPct val="119000"/>
              </a:lnSpc>
              <a:spcBef>
                <a:spcPts val="0"/>
              </a:spcBef>
              <a:spcAft>
                <a:spcPts val="0"/>
              </a:spcAft>
              <a:defRPr/>
            </a:pPr>
            <a:endParaRPr lang="en-US" dirty="0">
              <a:solidFill>
                <a:srgbClr val="1B1B1B"/>
              </a:solidFill>
            </a:endParaRPr>
          </a:p>
        </p:txBody>
      </p:sp>
      <p:pic>
        <p:nvPicPr>
          <p:cNvPr id="41988" name="Picture 8">
            <a:extLst>
              <a:ext uri="{FF2B5EF4-FFF2-40B4-BE49-F238E27FC236}">
                <a16:creationId xmlns:a16="http://schemas.microsoft.com/office/drawing/2014/main" id="{F639DE92-0A74-4C5B-B9DD-55C530DBDA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0975" y="1698625"/>
            <a:ext cx="4384675"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a:extLst>
              <a:ext uri="{FF2B5EF4-FFF2-40B4-BE49-F238E27FC236}">
                <a16:creationId xmlns:a16="http://schemas.microsoft.com/office/drawing/2014/main" id="{5B5FDB9B-46F3-4D8D-B031-8FCCB36B5F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682" r="-470"/>
          <a:stretch>
            <a:fillRect/>
          </a:stretch>
        </p:blipFill>
        <p:spPr bwMode="auto">
          <a:xfrm>
            <a:off x="8667750" y="1698625"/>
            <a:ext cx="3449638"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9">
            <a:extLst>
              <a:ext uri="{FF2B5EF4-FFF2-40B4-BE49-F238E27FC236}">
                <a16:creationId xmlns:a16="http://schemas.microsoft.com/office/drawing/2014/main" id="{FAFB3C3C-A7F4-4BA9-A8BA-FFD5042009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67750" y="4275138"/>
            <a:ext cx="34496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F378033-2585-41C5-A4F6-9CB0AA882CCD}"/>
              </a:ext>
            </a:extLst>
          </p:cNvPr>
          <p:cNvSpPr>
            <a:spLocks noGrp="1" noChangeArrowheads="1"/>
          </p:cNvSpPr>
          <p:nvPr>
            <p:ph type="ctrTitle" idx="4294967295"/>
          </p:nvPr>
        </p:nvSpPr>
        <p:spPr>
          <a:xfrm>
            <a:off x="0" y="204788"/>
            <a:ext cx="12192000" cy="1135062"/>
          </a:xfrm>
        </p:spPr>
        <p:txBody>
          <a:bodyPr/>
          <a:lstStyle/>
          <a:p>
            <a:pPr eaLnBrk="1" hangingPunct="1"/>
            <a:r>
              <a:rPr lang="en-US" altLang="en-US"/>
              <a:t>Illyria</a:t>
            </a:r>
          </a:p>
        </p:txBody>
      </p:sp>
      <p:sp>
        <p:nvSpPr>
          <p:cNvPr id="3" name="Subtitle 2">
            <a:extLst>
              <a:ext uri="{FF2B5EF4-FFF2-40B4-BE49-F238E27FC236}">
                <a16:creationId xmlns:a16="http://schemas.microsoft.com/office/drawing/2014/main" id="{CCA817EF-86C6-4526-B331-1AF31216C72C}"/>
              </a:ext>
            </a:extLst>
          </p:cNvPr>
          <p:cNvSpPr>
            <a:spLocks noGrp="1"/>
          </p:cNvSpPr>
          <p:nvPr>
            <p:ph type="subTitle" idx="4294967295"/>
          </p:nvPr>
        </p:nvSpPr>
        <p:spPr>
          <a:xfrm>
            <a:off x="396688" y="1970088"/>
            <a:ext cx="5870761" cy="4975225"/>
          </a:xfrm>
        </p:spPr>
        <p:txBody>
          <a:bodyPr rtlCol="0">
            <a:normAutofit/>
          </a:bodyPr>
          <a:lstStyle/>
          <a:p>
            <a:pPr eaLnBrk="1" fontAlgn="auto" hangingPunct="1">
              <a:lnSpc>
                <a:spcPct val="119000"/>
              </a:lnSpc>
              <a:spcBef>
                <a:spcPts val="0"/>
              </a:spcBef>
              <a:spcAft>
                <a:spcPts val="0"/>
              </a:spcAft>
              <a:defRPr/>
            </a:pPr>
            <a:r>
              <a:rPr lang="en-US" dirty="0"/>
              <a:t>Illyria was an ancient region originating on the Western Balkan Peninsula </a:t>
            </a:r>
          </a:p>
          <a:p>
            <a:pPr marL="0" indent="0" eaLnBrk="1" fontAlgn="auto" hangingPunct="1">
              <a:lnSpc>
                <a:spcPct val="119000"/>
              </a:lnSpc>
              <a:spcBef>
                <a:spcPts val="0"/>
              </a:spcBef>
              <a:spcAft>
                <a:spcPts val="0"/>
              </a:spcAft>
              <a:buFont typeface="Arial" panose="020B0604020202020204" pitchFamily="34" charset="0"/>
              <a:buNone/>
              <a:defRPr/>
            </a:pPr>
            <a:endParaRPr lang="en-US" sz="1050" dirty="0"/>
          </a:p>
          <a:p>
            <a:pPr eaLnBrk="1" fontAlgn="auto" hangingPunct="1">
              <a:lnSpc>
                <a:spcPct val="119000"/>
              </a:lnSpc>
              <a:spcBef>
                <a:spcPts val="0"/>
              </a:spcBef>
              <a:spcAft>
                <a:spcPts val="0"/>
              </a:spcAft>
              <a:defRPr/>
            </a:pPr>
            <a:r>
              <a:rPr lang="en-US" dirty="0"/>
              <a:t>Of the modern-day nations that make up the area, the NTP will be focusing on two specific countries:</a:t>
            </a:r>
          </a:p>
          <a:p>
            <a:pPr marL="0" indent="0" eaLnBrk="1" fontAlgn="auto" hangingPunct="1">
              <a:lnSpc>
                <a:spcPct val="119000"/>
              </a:lnSpc>
              <a:spcBef>
                <a:spcPts val="0"/>
              </a:spcBef>
              <a:spcAft>
                <a:spcPts val="0"/>
              </a:spcAft>
              <a:buFont typeface="Arial" panose="020B0604020202020204" pitchFamily="34" charset="0"/>
              <a:buNone/>
              <a:defRPr/>
            </a:pPr>
            <a:endParaRPr lang="en-US" sz="1050" dirty="0"/>
          </a:p>
          <a:p>
            <a:pPr marL="914400" lvl="1" indent="-457200" eaLnBrk="1" fontAlgn="auto" hangingPunct="1">
              <a:lnSpc>
                <a:spcPct val="119000"/>
              </a:lnSpc>
              <a:spcBef>
                <a:spcPts val="0"/>
              </a:spcBef>
              <a:spcAft>
                <a:spcPts val="0"/>
              </a:spcAft>
              <a:defRPr/>
            </a:pPr>
            <a:r>
              <a:rPr lang="en-US" dirty="0"/>
              <a:t>Croatia</a:t>
            </a:r>
          </a:p>
          <a:p>
            <a:pPr marL="914400" lvl="1" indent="-457200" eaLnBrk="1" fontAlgn="auto" hangingPunct="1">
              <a:lnSpc>
                <a:spcPct val="119000"/>
              </a:lnSpc>
              <a:spcBef>
                <a:spcPts val="0"/>
              </a:spcBef>
              <a:spcAft>
                <a:spcPts val="0"/>
              </a:spcAft>
              <a:defRPr/>
            </a:pPr>
            <a:r>
              <a:rPr lang="en-US" dirty="0"/>
              <a:t>Bosnia &amp; Herzegovina</a:t>
            </a:r>
          </a:p>
        </p:txBody>
      </p:sp>
      <p:pic>
        <p:nvPicPr>
          <p:cNvPr id="7172" name="Picture 7">
            <a:extLst>
              <a:ext uri="{FF2B5EF4-FFF2-40B4-BE49-F238E27FC236}">
                <a16:creationId xmlns:a16="http://schemas.microsoft.com/office/drawing/2014/main" id="{ABFA1BE4-75E6-4CF9-9875-9492643DE1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7450" y="2027238"/>
            <a:ext cx="5713413"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EED9AF6-C902-470D-A9B4-E4CAEE78EA1B}"/>
              </a:ext>
            </a:extLst>
          </p:cNvPr>
          <p:cNvSpPr>
            <a:spLocks noGrp="1" noChangeArrowheads="1"/>
          </p:cNvSpPr>
          <p:nvPr>
            <p:ph type="ctrTitle" idx="4294967295"/>
          </p:nvPr>
        </p:nvSpPr>
        <p:spPr>
          <a:xfrm>
            <a:off x="0" y="204788"/>
            <a:ext cx="12192000" cy="1135062"/>
          </a:xfrm>
        </p:spPr>
        <p:txBody>
          <a:bodyPr/>
          <a:lstStyle/>
          <a:p>
            <a:pPr eaLnBrk="1" hangingPunct="1"/>
            <a:r>
              <a:rPr lang="en-US" altLang="en-US"/>
              <a:t>Herzegovina</a:t>
            </a:r>
          </a:p>
        </p:txBody>
      </p:sp>
      <p:grpSp>
        <p:nvGrpSpPr>
          <p:cNvPr id="44035" name="Group 2">
            <a:extLst>
              <a:ext uri="{FF2B5EF4-FFF2-40B4-BE49-F238E27FC236}">
                <a16:creationId xmlns:a16="http://schemas.microsoft.com/office/drawing/2014/main" id="{ECF6B398-D228-479D-8D66-B7685669EB83}"/>
              </a:ext>
            </a:extLst>
          </p:cNvPr>
          <p:cNvGrpSpPr>
            <a:grpSpLocks/>
          </p:cNvGrpSpPr>
          <p:nvPr/>
        </p:nvGrpSpPr>
        <p:grpSpPr bwMode="auto">
          <a:xfrm>
            <a:off x="127000" y="1751013"/>
            <a:ext cx="11766924" cy="4954587"/>
            <a:chOff x="-163888" y="1903094"/>
            <a:chExt cx="11767070" cy="4954906"/>
          </a:xfrm>
        </p:grpSpPr>
        <p:sp>
          <p:nvSpPr>
            <p:cNvPr id="44037" name="Subtitle 2">
              <a:extLst>
                <a:ext uri="{FF2B5EF4-FFF2-40B4-BE49-F238E27FC236}">
                  <a16:creationId xmlns:a16="http://schemas.microsoft.com/office/drawing/2014/main" id="{5A7A9F01-8CD6-4157-98F4-5FEE2002E9DB}"/>
                </a:ext>
              </a:extLst>
            </p:cNvPr>
            <p:cNvSpPr txBox="1">
              <a:spLocks noChangeArrowheads="1"/>
            </p:cNvSpPr>
            <p:nvPr/>
          </p:nvSpPr>
          <p:spPr bwMode="auto">
            <a:xfrm>
              <a:off x="6273321" y="1903094"/>
              <a:ext cx="5329861" cy="49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25475" indent="-282575">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622300" indent="-277813">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lvl="1" defTabSz="914400" eaLnBrk="1" hangingPunct="1">
                <a:lnSpc>
                  <a:spcPct val="119000"/>
                </a:lnSpc>
                <a:spcBef>
                  <a:spcPct val="0"/>
                </a:spcBef>
              </a:pPr>
              <a:r>
                <a:rPr lang="en-US" altLang="en-US" dirty="0"/>
                <a:t>Located along the Adriatic sea south and inland </a:t>
              </a:r>
              <a:endParaRPr lang="en-US" altLang="en-US" sz="1600" dirty="0"/>
            </a:p>
            <a:p>
              <a:pPr lvl="1" defTabSz="914400" eaLnBrk="1" hangingPunct="1">
                <a:lnSpc>
                  <a:spcPct val="119000"/>
                </a:lnSpc>
                <a:spcBef>
                  <a:spcPct val="0"/>
                </a:spcBef>
              </a:pPr>
              <a:r>
                <a:rPr lang="en-US" altLang="en-US" dirty="0"/>
                <a:t>Climate is dry Mediterranean, in the summer with mild winters. </a:t>
              </a:r>
            </a:p>
            <a:p>
              <a:pPr lvl="1" defTabSz="914400" eaLnBrk="1" hangingPunct="1">
                <a:lnSpc>
                  <a:spcPct val="119000"/>
                </a:lnSpc>
                <a:spcBef>
                  <a:spcPct val="0"/>
                </a:spcBef>
              </a:pPr>
              <a:r>
                <a:rPr lang="en-US" altLang="en-US" dirty="0"/>
                <a:t>Soil is rocky consisting of stony limestone soil.</a:t>
              </a:r>
            </a:p>
            <a:p>
              <a:pPr lvl="2" defTabSz="914400" eaLnBrk="1" hangingPunct="1">
                <a:lnSpc>
                  <a:spcPct val="119000"/>
                </a:lnSpc>
                <a:spcBef>
                  <a:spcPct val="0"/>
                </a:spcBef>
              </a:pPr>
              <a:r>
                <a:rPr lang="en-US" altLang="en-US" dirty="0"/>
                <a:t>Dry Mediterranean climate with mild winters</a:t>
              </a:r>
            </a:p>
          </p:txBody>
        </p:sp>
        <p:pic>
          <p:nvPicPr>
            <p:cNvPr id="44038" name="Picture 7">
              <a:extLst>
                <a:ext uri="{FF2B5EF4-FFF2-40B4-BE49-F238E27FC236}">
                  <a16:creationId xmlns:a16="http://schemas.microsoft.com/office/drawing/2014/main" id="{576CCB20-52AC-4D5A-A99A-2B4E0C6FEC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0006" y="2062923"/>
              <a:ext cx="4864388" cy="407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4" descr="Herzegovina wine route – Fortuna Tours Mostar">
              <a:extLst>
                <a:ext uri="{FF2B5EF4-FFF2-40B4-BE49-F238E27FC236}">
                  <a16:creationId xmlns:a16="http://schemas.microsoft.com/office/drawing/2014/main" id="{4D5D0BCF-055F-490D-ACBB-A0FDEBC7EC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888" y="4198455"/>
              <a:ext cx="2659545" cy="26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6" name="Picture 9">
            <a:extLst>
              <a:ext uri="{FF2B5EF4-FFF2-40B4-BE49-F238E27FC236}">
                <a16:creationId xmlns:a16="http://schemas.microsoft.com/office/drawing/2014/main" id="{E6DA2AB9-D2AE-44A5-8DDF-26813E4B612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000" y="1600200"/>
            <a:ext cx="2659063"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6D22691-38A7-40D0-B285-3E7C03DC223F}"/>
              </a:ext>
            </a:extLst>
          </p:cNvPr>
          <p:cNvSpPr>
            <a:spLocks noGrp="1" noChangeArrowheads="1"/>
          </p:cNvSpPr>
          <p:nvPr>
            <p:ph type="ctrTitle" idx="4294967295"/>
          </p:nvPr>
        </p:nvSpPr>
        <p:spPr>
          <a:xfrm>
            <a:off x="0" y="204788"/>
            <a:ext cx="12192000" cy="1135062"/>
          </a:xfrm>
        </p:spPr>
        <p:txBody>
          <a:bodyPr/>
          <a:lstStyle/>
          <a:p>
            <a:pPr eaLnBrk="1" hangingPunct="1"/>
            <a:r>
              <a:rPr lang="en-US" altLang="en-US"/>
              <a:t>Major Grapes</a:t>
            </a:r>
          </a:p>
        </p:txBody>
      </p:sp>
      <p:sp>
        <p:nvSpPr>
          <p:cNvPr id="8" name="TextBox 7">
            <a:extLst>
              <a:ext uri="{FF2B5EF4-FFF2-40B4-BE49-F238E27FC236}">
                <a16:creationId xmlns:a16="http://schemas.microsoft.com/office/drawing/2014/main" id="{A010CB9D-AC80-48F6-AE5E-B23D91A04420}"/>
              </a:ext>
            </a:extLst>
          </p:cNvPr>
          <p:cNvSpPr txBox="1"/>
          <p:nvPr/>
        </p:nvSpPr>
        <p:spPr>
          <a:xfrm>
            <a:off x="361950" y="1357313"/>
            <a:ext cx="11663363" cy="954087"/>
          </a:xfrm>
          <a:prstGeom prst="rect">
            <a:avLst/>
          </a:prstGeom>
          <a:noFill/>
        </p:spPr>
        <p:txBody>
          <a:bodyPr>
            <a:spAutoFit/>
          </a:bodyPr>
          <a:lstStyle/>
          <a:p>
            <a:pPr eaLnBrk="1" fontAlgn="auto" hangingPunct="1">
              <a:spcBef>
                <a:spcPts val="0"/>
              </a:spcBef>
              <a:spcAft>
                <a:spcPts val="0"/>
              </a:spcAft>
              <a:defRPr/>
            </a:pPr>
            <a:endParaRPr lang="en-US" sz="2800" u="sng" dirty="0">
              <a:latin typeface="+mj-lt"/>
            </a:endParaRPr>
          </a:p>
          <a:p>
            <a:pPr algn="ctr" eaLnBrk="1" fontAlgn="auto" hangingPunct="1">
              <a:spcBef>
                <a:spcPts val="0"/>
              </a:spcBef>
              <a:spcAft>
                <a:spcPts val="0"/>
              </a:spcAft>
              <a:defRPr/>
            </a:pPr>
            <a:r>
              <a:rPr lang="en-US" sz="2800" b="1" dirty="0">
                <a:latin typeface="+mj-lt"/>
              </a:rPr>
              <a:t>Two grapes dominate Bosnia-Herzegovina wines</a:t>
            </a:r>
          </a:p>
        </p:txBody>
      </p:sp>
      <p:sp>
        <p:nvSpPr>
          <p:cNvPr id="6" name="TextBox 5">
            <a:extLst>
              <a:ext uri="{FF2B5EF4-FFF2-40B4-BE49-F238E27FC236}">
                <a16:creationId xmlns:a16="http://schemas.microsoft.com/office/drawing/2014/main" id="{8A359655-DD2E-4139-A081-89E99A7FFCB4}"/>
              </a:ext>
            </a:extLst>
          </p:cNvPr>
          <p:cNvSpPr txBox="1"/>
          <p:nvPr/>
        </p:nvSpPr>
        <p:spPr bwMode="auto">
          <a:xfrm>
            <a:off x="387350" y="2435225"/>
            <a:ext cx="5559425" cy="2717800"/>
          </a:xfrm>
          <a:prstGeom prst="rect">
            <a:avLst/>
          </a:prstGeom>
          <a:noFill/>
          <a:ln w="34925">
            <a:solidFill>
              <a:schemeClr val="accent1"/>
            </a:solidFill>
          </a:ln>
        </p:spPr>
        <p:txBody>
          <a:bodyPr/>
          <a:lstStyle/>
          <a:p>
            <a:pPr algn="ctr" eaLnBrk="1" fontAlgn="auto" hangingPunct="1">
              <a:spcBef>
                <a:spcPts val="0"/>
              </a:spcBef>
              <a:spcAft>
                <a:spcPts val="0"/>
              </a:spcAft>
              <a:defRPr/>
            </a:pPr>
            <a:endParaRPr lang="en-US" sz="1200" u="sng" dirty="0">
              <a:latin typeface="+mn-lt"/>
            </a:endParaRPr>
          </a:p>
          <a:p>
            <a:pPr algn="ctr" eaLnBrk="1" fontAlgn="auto" hangingPunct="1">
              <a:spcBef>
                <a:spcPts val="0"/>
              </a:spcBef>
              <a:spcAft>
                <a:spcPts val="600"/>
              </a:spcAft>
              <a:defRPr/>
            </a:pPr>
            <a:r>
              <a:rPr lang="en-US" sz="2800" u="sng" dirty="0">
                <a:latin typeface="+mj-lt"/>
              </a:rPr>
              <a:t>Žilavka  </a:t>
            </a:r>
            <a:r>
              <a:rPr lang="en-US" sz="2400" u="sng" dirty="0">
                <a:latin typeface="+mj-lt"/>
              </a:rPr>
              <a:t>(Z-</a:t>
            </a:r>
            <a:r>
              <a:rPr lang="en-US" sz="2400" u="sng" dirty="0" err="1">
                <a:latin typeface="+mj-lt"/>
              </a:rPr>
              <a:t>lav</a:t>
            </a:r>
            <a:r>
              <a:rPr lang="en-US" sz="2400" u="sng" dirty="0">
                <a:latin typeface="+mj-lt"/>
              </a:rPr>
              <a:t>-ka)</a:t>
            </a:r>
            <a:endParaRPr lang="en-US" sz="2400" dirty="0">
              <a:latin typeface="+mj-lt"/>
            </a:endParaRPr>
          </a:p>
          <a:p>
            <a:pPr marL="457200" indent="-457200" eaLnBrk="1" fontAlgn="auto" hangingPunct="1">
              <a:spcBef>
                <a:spcPts val="0"/>
              </a:spcBef>
              <a:spcAft>
                <a:spcPts val="0"/>
              </a:spcAft>
              <a:buFont typeface="Arial" panose="020B0604020202020204" pitchFamily="34" charset="0"/>
              <a:buChar char="•"/>
              <a:defRPr/>
            </a:pPr>
            <a:r>
              <a:rPr lang="en-US" sz="2800" dirty="0">
                <a:latin typeface="+mj-lt"/>
              </a:rPr>
              <a:t>White wines</a:t>
            </a:r>
          </a:p>
          <a:p>
            <a:pPr marL="457200" indent="-457200" eaLnBrk="1" fontAlgn="auto" hangingPunct="1">
              <a:spcBef>
                <a:spcPts val="0"/>
              </a:spcBef>
              <a:spcAft>
                <a:spcPts val="0"/>
              </a:spcAft>
              <a:buFont typeface="Arial" panose="020B0604020202020204" pitchFamily="34" charset="0"/>
              <a:buChar char="•"/>
              <a:defRPr/>
            </a:pPr>
            <a:endParaRPr lang="en-US" sz="1200" dirty="0">
              <a:latin typeface="+mj-lt"/>
            </a:endParaRPr>
          </a:p>
          <a:p>
            <a:pPr marL="457200" indent="-457200" eaLnBrk="1" fontAlgn="auto" hangingPunct="1">
              <a:spcBef>
                <a:spcPts val="0"/>
              </a:spcBef>
              <a:spcAft>
                <a:spcPts val="0"/>
              </a:spcAft>
              <a:buFont typeface="Arial" panose="020B0604020202020204" pitchFamily="34" charset="0"/>
              <a:buChar char="•"/>
              <a:defRPr/>
            </a:pPr>
            <a:r>
              <a:rPr lang="en-US" sz="2800" dirty="0">
                <a:latin typeface="+mj-lt"/>
              </a:rPr>
              <a:t>Žilavka is acidic and usually makes an alcoholic light-colored white wine </a:t>
            </a:r>
          </a:p>
        </p:txBody>
      </p:sp>
      <p:sp>
        <p:nvSpPr>
          <p:cNvPr id="7" name="TextBox 6">
            <a:extLst>
              <a:ext uri="{FF2B5EF4-FFF2-40B4-BE49-F238E27FC236}">
                <a16:creationId xmlns:a16="http://schemas.microsoft.com/office/drawing/2014/main" id="{8397BE26-EED5-41FF-B9B4-8ED256AADC51}"/>
              </a:ext>
            </a:extLst>
          </p:cNvPr>
          <p:cNvSpPr txBox="1"/>
          <p:nvPr/>
        </p:nvSpPr>
        <p:spPr bwMode="auto">
          <a:xfrm>
            <a:off x="6245228" y="2433638"/>
            <a:ext cx="5780086" cy="2719387"/>
          </a:xfrm>
          <a:prstGeom prst="rect">
            <a:avLst/>
          </a:prstGeom>
          <a:noFill/>
          <a:ln w="34925">
            <a:solidFill>
              <a:schemeClr val="accent1"/>
            </a:solidFill>
          </a:ln>
        </p:spPr>
        <p:txBody>
          <a:bodyPr/>
          <a:lstStyle/>
          <a:p>
            <a:pPr algn="ctr" eaLnBrk="1" fontAlgn="auto" hangingPunct="1">
              <a:spcBef>
                <a:spcPts val="0"/>
              </a:spcBef>
              <a:spcAft>
                <a:spcPts val="0"/>
              </a:spcAft>
              <a:defRPr/>
            </a:pPr>
            <a:endParaRPr lang="en-US" sz="1200" u="sng" dirty="0">
              <a:latin typeface="+mn-lt"/>
            </a:endParaRPr>
          </a:p>
          <a:p>
            <a:pPr algn="ctr" eaLnBrk="1" fontAlgn="auto" hangingPunct="1">
              <a:spcBef>
                <a:spcPts val="0"/>
              </a:spcBef>
              <a:spcAft>
                <a:spcPts val="600"/>
              </a:spcAft>
              <a:defRPr/>
            </a:pPr>
            <a:r>
              <a:rPr lang="en-US" sz="2800" u="sng" dirty="0" err="1">
                <a:latin typeface="+mj-lt"/>
              </a:rPr>
              <a:t>Blatina</a:t>
            </a:r>
            <a:r>
              <a:rPr lang="en-US" sz="2800" u="sng" dirty="0">
                <a:latin typeface="+mj-lt"/>
              </a:rPr>
              <a:t> </a:t>
            </a:r>
            <a:r>
              <a:rPr lang="en-US" sz="2400" u="sng" dirty="0">
                <a:latin typeface="+mj-lt"/>
              </a:rPr>
              <a:t>(Blah-tee-nah)</a:t>
            </a:r>
          </a:p>
          <a:p>
            <a:pPr marL="457200" indent="-457200" eaLnBrk="1" fontAlgn="auto" hangingPunct="1">
              <a:spcBef>
                <a:spcPts val="0"/>
              </a:spcBef>
              <a:spcAft>
                <a:spcPts val="0"/>
              </a:spcAft>
              <a:buFont typeface="Arial" panose="020B0604020202020204" pitchFamily="34" charset="0"/>
              <a:buChar char="•"/>
              <a:defRPr/>
            </a:pPr>
            <a:r>
              <a:rPr lang="en-US" sz="2800" dirty="0">
                <a:latin typeface="+mj-lt"/>
              </a:rPr>
              <a:t>Red wines </a:t>
            </a:r>
          </a:p>
          <a:p>
            <a:pPr algn="ctr" eaLnBrk="1" fontAlgn="auto" hangingPunct="1">
              <a:spcBef>
                <a:spcPts val="0"/>
              </a:spcBef>
              <a:spcAft>
                <a:spcPts val="0"/>
              </a:spcAft>
              <a:defRPr/>
            </a:pPr>
            <a:endParaRPr lang="en-US" sz="1200" dirty="0">
              <a:latin typeface="+mj-lt"/>
            </a:endParaRPr>
          </a:p>
          <a:p>
            <a:pPr marL="457200" indent="-457200" eaLnBrk="1" fontAlgn="auto" hangingPunct="1">
              <a:spcBef>
                <a:spcPts val="0"/>
              </a:spcBef>
              <a:spcAft>
                <a:spcPts val="0"/>
              </a:spcAft>
              <a:buFont typeface="Arial" panose="020B0604020202020204" pitchFamily="34" charset="0"/>
              <a:buChar char="•"/>
              <a:defRPr/>
            </a:pPr>
            <a:r>
              <a:rPr lang="en-US" sz="2800" dirty="0" err="1">
                <a:latin typeface="+mj-lt"/>
              </a:rPr>
              <a:t>Blatina</a:t>
            </a:r>
            <a:r>
              <a:rPr lang="en-US" sz="2800" dirty="0">
                <a:latin typeface="+mj-lt"/>
              </a:rPr>
              <a:t> is a dark red grape that results in a dry ruby red wine</a:t>
            </a:r>
          </a:p>
        </p:txBody>
      </p:sp>
      <p:sp>
        <p:nvSpPr>
          <p:cNvPr id="10" name="TextBox 9">
            <a:extLst>
              <a:ext uri="{FF2B5EF4-FFF2-40B4-BE49-F238E27FC236}">
                <a16:creationId xmlns:a16="http://schemas.microsoft.com/office/drawing/2014/main" id="{C0EE5A35-2D64-4A87-9D48-33E32DD55FF2}"/>
              </a:ext>
            </a:extLst>
          </p:cNvPr>
          <p:cNvSpPr txBox="1"/>
          <p:nvPr/>
        </p:nvSpPr>
        <p:spPr bwMode="auto">
          <a:xfrm>
            <a:off x="387350" y="5305425"/>
            <a:ext cx="11637963" cy="1347787"/>
          </a:xfrm>
          <a:prstGeom prst="rect">
            <a:avLst/>
          </a:prstGeom>
          <a:noFill/>
          <a:ln w="28575">
            <a:solidFill>
              <a:schemeClr val="accent1"/>
            </a:solidFill>
          </a:ln>
        </p:spPr>
        <p:txBody>
          <a:bodyPr/>
          <a:lstStyle/>
          <a:p>
            <a:pPr algn="ctr" eaLnBrk="1" fontAlgn="auto" hangingPunct="1">
              <a:spcBef>
                <a:spcPts val="0"/>
              </a:spcBef>
              <a:spcAft>
                <a:spcPts val="0"/>
              </a:spcAft>
              <a:defRPr/>
            </a:pPr>
            <a:r>
              <a:rPr lang="en-US" sz="2800" dirty="0">
                <a:latin typeface="+mj-lt"/>
              </a:rPr>
              <a:t>Other varieties include:</a:t>
            </a:r>
          </a:p>
          <a:p>
            <a:pPr algn="ctr" eaLnBrk="1" fontAlgn="auto" hangingPunct="1">
              <a:spcBef>
                <a:spcPts val="0"/>
              </a:spcBef>
              <a:spcAft>
                <a:spcPts val="0"/>
              </a:spcAft>
              <a:defRPr/>
            </a:pPr>
            <a:r>
              <a:rPr lang="en-US" sz="2800" dirty="0">
                <a:latin typeface="+mj-lt"/>
              </a:rPr>
              <a:t>Bena, Tamjanika, Trnjak, Vranac, </a:t>
            </a:r>
          </a:p>
          <a:p>
            <a:pPr algn="ctr" eaLnBrk="1" fontAlgn="auto" hangingPunct="1">
              <a:spcBef>
                <a:spcPts val="0"/>
              </a:spcBef>
              <a:spcAft>
                <a:spcPts val="0"/>
              </a:spcAft>
              <a:defRPr/>
            </a:pPr>
            <a:r>
              <a:rPr lang="en-US" sz="2800" dirty="0">
                <a:latin typeface="+mj-lt"/>
              </a:rPr>
              <a:t>Cab </a:t>
            </a:r>
            <a:r>
              <a:rPr lang="en-US" sz="2800" dirty="0" err="1">
                <a:latin typeface="+mj-lt"/>
              </a:rPr>
              <a:t>Sauv</a:t>
            </a:r>
            <a:r>
              <a:rPr lang="en-US" sz="2800" dirty="0">
                <a:latin typeface="+mj-lt"/>
              </a:rPr>
              <a:t>, Merlot, Syrah, Zinfandel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id="{C57AC2D2-C322-4B06-85F9-DA67B8882269}"/>
              </a:ext>
            </a:extLst>
          </p:cNvPr>
          <p:cNvSpPr txBox="1">
            <a:spLocks noChangeArrowheads="1"/>
          </p:cNvSpPr>
          <p:nvPr/>
        </p:nvSpPr>
        <p:spPr bwMode="auto">
          <a:xfrm>
            <a:off x="1654175" y="73025"/>
            <a:ext cx="9093200" cy="14144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defRPr/>
            </a:pPr>
            <a:r>
              <a:rPr lang="en-US" altLang="en-US" sz="5400" dirty="0" err="1">
                <a:latin typeface="+mj-lt"/>
                <a:cs typeface="Calibri" panose="020F0502020204030204" pitchFamily="34" charset="0"/>
              </a:rPr>
              <a:t>Ž</a:t>
            </a:r>
            <a:r>
              <a:rPr lang="en-US" altLang="en-US" sz="5400" dirty="0" err="1"/>
              <a:t>ilavka</a:t>
            </a:r>
            <a:endParaRPr lang="en-US" altLang="en-US" sz="5400" dirty="0"/>
          </a:p>
          <a:p>
            <a:pPr algn="ctr" eaLnBrk="1" hangingPunct="1">
              <a:lnSpc>
                <a:spcPct val="100000"/>
              </a:lnSpc>
              <a:spcBef>
                <a:spcPct val="0"/>
              </a:spcBef>
              <a:buFontTx/>
              <a:buNone/>
              <a:defRPr/>
            </a:pPr>
            <a:r>
              <a:rPr lang="en-US" altLang="en-US" sz="3200" dirty="0"/>
              <a:t>(Z-</a:t>
            </a:r>
            <a:r>
              <a:rPr lang="en-US" altLang="en-US" sz="3200" dirty="0" err="1"/>
              <a:t>lav</a:t>
            </a:r>
            <a:r>
              <a:rPr lang="en-US" altLang="en-US" sz="3200" dirty="0"/>
              <a:t>-ka)</a:t>
            </a:r>
            <a:endParaRPr lang="en-US" altLang="en-US" sz="1800" dirty="0"/>
          </a:p>
        </p:txBody>
      </p:sp>
      <p:grpSp>
        <p:nvGrpSpPr>
          <p:cNvPr id="48131" name="Group 2">
            <a:extLst>
              <a:ext uri="{FF2B5EF4-FFF2-40B4-BE49-F238E27FC236}">
                <a16:creationId xmlns:a16="http://schemas.microsoft.com/office/drawing/2014/main" id="{F7357ED4-55E2-4350-9BA5-8AEC40EE55CD}"/>
              </a:ext>
            </a:extLst>
          </p:cNvPr>
          <p:cNvGrpSpPr>
            <a:grpSpLocks/>
          </p:cNvGrpSpPr>
          <p:nvPr/>
        </p:nvGrpSpPr>
        <p:grpSpPr bwMode="auto">
          <a:xfrm>
            <a:off x="241300" y="1844675"/>
            <a:ext cx="11830050" cy="4656138"/>
            <a:chOff x="241062" y="1844970"/>
            <a:chExt cx="11830407" cy="4655755"/>
          </a:xfrm>
        </p:grpSpPr>
        <p:sp>
          <p:nvSpPr>
            <p:cNvPr id="48132" name="Rectangle 2">
              <a:extLst>
                <a:ext uri="{FF2B5EF4-FFF2-40B4-BE49-F238E27FC236}">
                  <a16:creationId xmlns:a16="http://schemas.microsoft.com/office/drawing/2014/main" id="{FB838563-1867-49A3-87DB-98B0DD221C45}"/>
                </a:ext>
              </a:extLst>
            </p:cNvPr>
            <p:cNvSpPr>
              <a:spLocks noChangeArrowheads="1"/>
            </p:cNvSpPr>
            <p:nvPr/>
          </p:nvSpPr>
          <p:spPr bwMode="auto">
            <a:xfrm>
              <a:off x="241062" y="2413707"/>
              <a:ext cx="6770760" cy="40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74" tIns="-3174" rIns="-3174" bIns="-3174" anchor="ct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173038">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73038">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73038">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lvl="1" defTabSz="914400">
                <a:lnSpc>
                  <a:spcPct val="100000"/>
                </a:lnSpc>
                <a:spcBef>
                  <a:spcPct val="0"/>
                </a:spcBef>
                <a:buFontTx/>
                <a:buNone/>
              </a:pPr>
              <a:r>
                <a:rPr lang="en-US" altLang="en-US" b="1">
                  <a:cs typeface="Arial" panose="020B0604020202020204" pitchFamily="34" charset="0"/>
                </a:rPr>
                <a:t>Appearance: </a:t>
              </a:r>
              <a:r>
                <a:rPr lang="en-US" altLang="en-US">
                  <a:cs typeface="Arial" panose="020B0604020202020204" pitchFamily="34" charset="0"/>
                </a:rPr>
                <a:t>pale straw with slight                                                   greenish tinge </a:t>
              </a:r>
            </a:p>
            <a:p>
              <a:pPr lvl="2" defTabSz="914400">
                <a:lnSpc>
                  <a:spcPct val="100000"/>
                </a:lnSpc>
                <a:spcBef>
                  <a:spcPct val="0"/>
                </a:spcBef>
                <a:buFontTx/>
                <a:buNone/>
              </a:pPr>
              <a:endParaRPr lang="en-US" altLang="en-US" sz="1400">
                <a:cs typeface="Arial" panose="020B0604020202020204" pitchFamily="34" charset="0"/>
              </a:endParaRPr>
            </a:p>
            <a:p>
              <a:pPr lvl="2" defTabSz="914400">
                <a:lnSpc>
                  <a:spcPct val="100000"/>
                </a:lnSpc>
                <a:spcBef>
                  <a:spcPct val="0"/>
                </a:spcBef>
                <a:buFontTx/>
                <a:buNone/>
              </a:pPr>
              <a:r>
                <a:rPr lang="en-US" altLang="en-US" b="1">
                  <a:cs typeface="Arial" panose="020B0604020202020204" pitchFamily="34" charset="0"/>
                </a:rPr>
                <a:t>Aromas: </a:t>
              </a:r>
              <a:r>
                <a:rPr lang="en-US" altLang="en-US">
                  <a:cs typeface="Arial" panose="020B0604020202020204" pitchFamily="34" charset="0"/>
                </a:rPr>
                <a:t>citrus, wildflower florals, roses, herbs, and minerals (nutty in barrels)</a:t>
              </a:r>
            </a:p>
            <a:p>
              <a:pPr lvl="3" defTabSz="914400">
                <a:lnSpc>
                  <a:spcPct val="100000"/>
                </a:lnSpc>
                <a:spcBef>
                  <a:spcPct val="0"/>
                </a:spcBef>
                <a:buFontTx/>
                <a:buNone/>
              </a:pPr>
              <a:endParaRPr lang="en-US" altLang="en-US" sz="1400">
                <a:cs typeface="Arial" panose="020B0604020202020204" pitchFamily="34" charset="0"/>
              </a:endParaRPr>
            </a:p>
            <a:p>
              <a:pPr lvl="3" defTabSz="914400">
                <a:lnSpc>
                  <a:spcPct val="100000"/>
                </a:lnSpc>
                <a:spcBef>
                  <a:spcPct val="0"/>
                </a:spcBef>
                <a:buFontTx/>
                <a:buNone/>
              </a:pPr>
              <a:r>
                <a:rPr lang="en-US" altLang="en-US" b="1">
                  <a:cs typeface="Arial" panose="020B0604020202020204" pitchFamily="34" charset="0"/>
                </a:rPr>
                <a:t>Overall: </a:t>
              </a:r>
              <a:r>
                <a:rPr lang="en-US" altLang="en-US">
                  <a:cs typeface="Arial" panose="020B0604020202020204" pitchFamily="34" charset="0"/>
                </a:rPr>
                <a:t>fresh vibrant wines with bright acidity and higher alcohol </a:t>
              </a:r>
            </a:p>
            <a:p>
              <a:pPr lvl="1" defTabSz="914400">
                <a:lnSpc>
                  <a:spcPct val="100000"/>
                </a:lnSpc>
                <a:spcBef>
                  <a:spcPct val="0"/>
                </a:spcBef>
                <a:buFontTx/>
                <a:buNone/>
              </a:pPr>
              <a:endParaRPr lang="en-US" altLang="en-US" sz="1400">
                <a:cs typeface="Arial" panose="020B0604020202020204" pitchFamily="34" charset="0"/>
              </a:endParaRPr>
            </a:p>
            <a:p>
              <a:pPr lvl="1" defTabSz="914400">
                <a:lnSpc>
                  <a:spcPct val="100000"/>
                </a:lnSpc>
                <a:spcBef>
                  <a:spcPct val="0"/>
                </a:spcBef>
                <a:buFontTx/>
                <a:buNone/>
              </a:pPr>
              <a:r>
                <a:rPr lang="en-US" altLang="en-US">
                  <a:cs typeface="Arial" panose="020B0604020202020204" pitchFamily="34" charset="0"/>
                </a:rPr>
                <a:t>Žilavka used to be a minor blending grape but no longer!  </a:t>
              </a:r>
              <a:endParaRPr lang="en-US" altLang="en-US"/>
            </a:p>
          </p:txBody>
        </p:sp>
        <p:pic>
          <p:nvPicPr>
            <p:cNvPr id="48133" name="Picture 1">
              <a:extLst>
                <a:ext uri="{FF2B5EF4-FFF2-40B4-BE49-F238E27FC236}">
                  <a16:creationId xmlns:a16="http://schemas.microsoft.com/office/drawing/2014/main" id="{1C5D8BE6-1129-4CBF-B1B3-742FA04F91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1822" y="2413708"/>
              <a:ext cx="5059647" cy="37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2">
              <a:extLst>
                <a:ext uri="{FF2B5EF4-FFF2-40B4-BE49-F238E27FC236}">
                  <a16:creationId xmlns:a16="http://schemas.microsoft.com/office/drawing/2014/main" id="{AE115FF7-A5B6-4EC2-A7D6-A03AE3B2F801}"/>
                </a:ext>
              </a:extLst>
            </p:cNvPr>
            <p:cNvSpPr>
              <a:spLocks noChangeArrowheads="1"/>
            </p:cNvSpPr>
            <p:nvPr/>
          </p:nvSpPr>
          <p:spPr bwMode="auto">
            <a:xfrm>
              <a:off x="414438" y="1844970"/>
              <a:ext cx="11572673" cy="42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74" tIns="-3174" rIns="-3174" bIns="-3174" anchor="ct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defTabSz="914400">
                <a:lnSpc>
                  <a:spcPct val="100000"/>
                </a:lnSpc>
                <a:spcBef>
                  <a:spcPct val="0"/>
                </a:spcBef>
                <a:buFontTx/>
                <a:buNone/>
              </a:pPr>
              <a:r>
                <a:rPr lang="en-US" altLang="en-US" dirty="0">
                  <a:cs typeface="Arial" panose="020B0604020202020204" pitchFamily="34" charset="0"/>
                </a:rPr>
                <a:t>White wine grape planted mostly in Mostar region of Herzegovina</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a:extLst>
              <a:ext uri="{FF2B5EF4-FFF2-40B4-BE49-F238E27FC236}">
                <a16:creationId xmlns:a16="http://schemas.microsoft.com/office/drawing/2014/main" id="{F330B458-A05E-4160-87E3-A3FBDF776AD7}"/>
              </a:ext>
            </a:extLst>
          </p:cNvPr>
          <p:cNvSpPr txBox="1">
            <a:spLocks noChangeArrowheads="1"/>
          </p:cNvSpPr>
          <p:nvPr/>
        </p:nvSpPr>
        <p:spPr bwMode="auto">
          <a:xfrm>
            <a:off x="1704975" y="241300"/>
            <a:ext cx="9093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pPr>
            <a:r>
              <a:rPr lang="en-US" altLang="en-US" sz="5400"/>
              <a:t>Blatina </a:t>
            </a:r>
          </a:p>
          <a:p>
            <a:pPr algn="ctr" eaLnBrk="1" hangingPunct="1">
              <a:lnSpc>
                <a:spcPct val="100000"/>
              </a:lnSpc>
              <a:spcBef>
                <a:spcPct val="0"/>
              </a:spcBef>
              <a:buFontTx/>
              <a:buNone/>
            </a:pPr>
            <a:r>
              <a:rPr lang="en-US" altLang="en-US"/>
              <a:t>(Blah-tee-nah)</a:t>
            </a:r>
          </a:p>
        </p:txBody>
      </p:sp>
      <p:grpSp>
        <p:nvGrpSpPr>
          <p:cNvPr id="50179" name="Group 1">
            <a:extLst>
              <a:ext uri="{FF2B5EF4-FFF2-40B4-BE49-F238E27FC236}">
                <a16:creationId xmlns:a16="http://schemas.microsoft.com/office/drawing/2014/main" id="{A3D1AC96-85DC-45E9-BDB3-CB3B9AFA24BA}"/>
              </a:ext>
            </a:extLst>
          </p:cNvPr>
          <p:cNvGrpSpPr>
            <a:grpSpLocks/>
          </p:cNvGrpSpPr>
          <p:nvPr/>
        </p:nvGrpSpPr>
        <p:grpSpPr bwMode="auto">
          <a:xfrm>
            <a:off x="242888" y="1730375"/>
            <a:ext cx="12076112" cy="5064125"/>
            <a:chOff x="242824" y="1730375"/>
            <a:chExt cx="12076176" cy="5064125"/>
          </a:xfrm>
        </p:grpSpPr>
        <p:grpSp>
          <p:nvGrpSpPr>
            <p:cNvPr id="50180" name="Group 4">
              <a:extLst>
                <a:ext uri="{FF2B5EF4-FFF2-40B4-BE49-F238E27FC236}">
                  <a16:creationId xmlns:a16="http://schemas.microsoft.com/office/drawing/2014/main" id="{2D4984C2-B473-47F5-AB67-42A487DC4EC6}"/>
                </a:ext>
              </a:extLst>
            </p:cNvPr>
            <p:cNvGrpSpPr>
              <a:grpSpLocks/>
            </p:cNvGrpSpPr>
            <p:nvPr/>
          </p:nvGrpSpPr>
          <p:grpSpPr bwMode="auto">
            <a:xfrm>
              <a:off x="242824" y="2043113"/>
              <a:ext cx="11517375" cy="4751387"/>
              <a:chOff x="242878" y="2043334"/>
              <a:chExt cx="11517890" cy="4751633"/>
            </a:xfrm>
          </p:grpSpPr>
          <p:sp>
            <p:nvSpPr>
              <p:cNvPr id="50182" name="Content Placeholder 2">
                <a:extLst>
                  <a:ext uri="{FF2B5EF4-FFF2-40B4-BE49-F238E27FC236}">
                    <a16:creationId xmlns:a16="http://schemas.microsoft.com/office/drawing/2014/main" id="{A88A1C2D-B508-4637-9DEA-071C00EBF0DB}"/>
                  </a:ext>
                </a:extLst>
              </p:cNvPr>
              <p:cNvSpPr txBox="1">
                <a:spLocks noChangeArrowheads="1"/>
              </p:cNvSpPr>
              <p:nvPr/>
            </p:nvSpPr>
            <p:spPr bwMode="auto">
              <a:xfrm>
                <a:off x="242878" y="2043334"/>
                <a:ext cx="11517890" cy="475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eaLnBrk="1" hangingPunct="1">
                  <a:lnSpc>
                    <a:spcPct val="119000"/>
                  </a:lnSpc>
                  <a:spcBef>
                    <a:spcPct val="0"/>
                  </a:spcBef>
                </a:pPr>
                <a:endParaRPr lang="en-US" altLang="en-US">
                  <a:solidFill>
                    <a:srgbClr val="5E5E5E"/>
                  </a:solidFill>
                </a:endParaRPr>
              </a:p>
            </p:txBody>
          </p:sp>
          <p:sp>
            <p:nvSpPr>
              <p:cNvPr id="50183" name="Rectangle 2">
                <a:extLst>
                  <a:ext uri="{FF2B5EF4-FFF2-40B4-BE49-F238E27FC236}">
                    <a16:creationId xmlns:a16="http://schemas.microsoft.com/office/drawing/2014/main" id="{609CE3F5-3367-4E57-B17D-597570AF4C2B}"/>
                  </a:ext>
                </a:extLst>
              </p:cNvPr>
              <p:cNvSpPr>
                <a:spLocks noChangeArrowheads="1"/>
              </p:cNvSpPr>
              <p:nvPr/>
            </p:nvSpPr>
            <p:spPr bwMode="auto">
              <a:xfrm>
                <a:off x="460655" y="2837852"/>
                <a:ext cx="6239187" cy="368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74" tIns="-3174" rIns="-3174" bIns="-3174" anchor="ct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nSpc>
                    <a:spcPct val="100000"/>
                  </a:lnSpc>
                  <a:spcBef>
                    <a:spcPct val="0"/>
                  </a:spcBef>
                  <a:buFontTx/>
                  <a:buNone/>
                </a:pPr>
                <a:r>
                  <a:rPr lang="en-US" altLang="en-US" b="1"/>
                  <a:t>Appearance:  </a:t>
                </a:r>
                <a:r>
                  <a:rPr lang="en-US" altLang="en-US"/>
                  <a:t>clear and bright ruby reds to deep purples</a:t>
                </a:r>
              </a:p>
              <a:p>
                <a:pPr>
                  <a:lnSpc>
                    <a:spcPct val="100000"/>
                  </a:lnSpc>
                  <a:spcBef>
                    <a:spcPct val="0"/>
                  </a:spcBef>
                  <a:buFontTx/>
                  <a:buNone/>
                </a:pPr>
                <a:endParaRPr lang="en-US" altLang="en-US" sz="2000"/>
              </a:p>
              <a:p>
                <a:pPr marL="0" lvl="1">
                  <a:lnSpc>
                    <a:spcPct val="100000"/>
                  </a:lnSpc>
                  <a:spcBef>
                    <a:spcPct val="0"/>
                  </a:spcBef>
                  <a:buFontTx/>
                  <a:buNone/>
                </a:pPr>
                <a:r>
                  <a:rPr lang="en-US" altLang="en-US" b="1"/>
                  <a:t>Aromas:</a:t>
                </a:r>
                <a:r>
                  <a:rPr lang="en-US" altLang="en-US"/>
                  <a:t> bright florals, eucalyptus, tart red fruits, spice, red currant, plum</a:t>
                </a:r>
              </a:p>
              <a:p>
                <a:pPr marL="0" lvl="1">
                  <a:lnSpc>
                    <a:spcPct val="100000"/>
                  </a:lnSpc>
                  <a:spcBef>
                    <a:spcPct val="0"/>
                  </a:spcBef>
                  <a:buFontTx/>
                  <a:buNone/>
                </a:pPr>
                <a:endParaRPr lang="en-US" altLang="en-US" sz="2400"/>
              </a:p>
              <a:p>
                <a:pPr marL="0" lvl="1">
                  <a:lnSpc>
                    <a:spcPct val="100000"/>
                  </a:lnSpc>
                  <a:spcBef>
                    <a:spcPct val="0"/>
                  </a:spcBef>
                  <a:buFontTx/>
                  <a:buNone/>
                </a:pPr>
                <a:r>
                  <a:rPr lang="en-US" altLang="en-US" b="1"/>
                  <a:t>Overall:  </a:t>
                </a:r>
                <a:r>
                  <a:rPr lang="en-US" altLang="en-US"/>
                  <a:t>fresh dry red wine with higher alcohols, yet soft and tarty – similar to Gamay or Zweigelt</a:t>
                </a:r>
              </a:p>
            </p:txBody>
          </p:sp>
          <p:pic>
            <p:nvPicPr>
              <p:cNvPr id="50184" name="Picture 2">
                <a:extLst>
                  <a:ext uri="{FF2B5EF4-FFF2-40B4-BE49-F238E27FC236}">
                    <a16:creationId xmlns:a16="http://schemas.microsoft.com/office/drawing/2014/main" id="{CFB45705-B7D7-42AC-BAD6-7DD5427424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7619" y="2837852"/>
                <a:ext cx="4455855" cy="347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2">
              <a:extLst>
                <a:ext uri="{FF2B5EF4-FFF2-40B4-BE49-F238E27FC236}">
                  <a16:creationId xmlns:a16="http://schemas.microsoft.com/office/drawing/2014/main" id="{4F82CF69-A97D-4A49-8E52-E2BC329CD17A}"/>
                </a:ext>
              </a:extLst>
            </p:cNvPr>
            <p:cNvSpPr>
              <a:spLocks noChangeArrowheads="1"/>
            </p:cNvSpPr>
            <p:nvPr/>
          </p:nvSpPr>
          <p:spPr bwMode="auto">
            <a:xfrm>
              <a:off x="431737" y="1730375"/>
              <a:ext cx="11887263" cy="1563688"/>
            </a:xfrm>
            <a:prstGeom prst="rect">
              <a:avLst/>
            </a:prstGeom>
            <a:noFill/>
            <a:ln>
              <a:noFill/>
            </a:ln>
            <a:effectLst/>
          </p:spPr>
          <p:txBody>
            <a:bodyPr lIns="-3174" tIns="-3174" rIns="-3174" bIns="-3174"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dirty="0">
                  <a:latin typeface="Constantia" panose="02030602050306030303" pitchFamily="18" charset="0"/>
                </a:rPr>
                <a:t>Unique red wine grape that grows in only a small part of </a:t>
              </a:r>
              <a:r>
                <a:rPr lang="en-US" sz="2800" dirty="0" err="1">
                  <a:latin typeface="Constantia" panose="02030602050306030303" pitchFamily="18" charset="0"/>
                </a:rPr>
                <a:t>Herzegovnia</a:t>
              </a:r>
              <a:r>
                <a:rPr lang="en-US" sz="2800" dirty="0">
                  <a:latin typeface="Constantia" panose="02030602050306030303" pitchFamily="18" charset="0"/>
                </a:rPr>
                <a:t>.      Grape is being kept relevant by devoted growers and winemakers. </a:t>
              </a:r>
            </a:p>
            <a:p>
              <a:pPr>
                <a:defRPr/>
              </a:pPr>
              <a:endParaRPr lang="en-US" dirty="0">
                <a:solidFill>
                  <a:srgbClr val="666666"/>
                </a:solidFill>
                <a:latin typeface="Constantia" panose="02030602050306030303" pitchFamily="18" charset="0"/>
              </a:endParaRPr>
            </a:p>
            <a:p>
              <a:pPr marL="914400" lvl="1" indent="-457200">
                <a:buFont typeface="Arial" panose="020B0604020202020204" pitchFamily="34" charset="0"/>
                <a:buChar char="•"/>
                <a:defRPr/>
              </a:pPr>
              <a:endParaRPr lang="en-US" sz="2800" dirty="0">
                <a:solidFill>
                  <a:srgbClr val="666666"/>
                </a:solidFill>
                <a:latin typeface="+mj-lt"/>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a:extLst>
              <a:ext uri="{FF2B5EF4-FFF2-40B4-BE49-F238E27FC236}">
                <a16:creationId xmlns:a16="http://schemas.microsoft.com/office/drawing/2014/main" id="{39A6CBA7-0F41-41AC-A9DF-6B74856316E4}"/>
              </a:ext>
            </a:extLst>
          </p:cNvPr>
          <p:cNvSpPr txBox="1">
            <a:spLocks noChangeArrowheads="1"/>
          </p:cNvSpPr>
          <p:nvPr/>
        </p:nvSpPr>
        <p:spPr bwMode="auto">
          <a:xfrm>
            <a:off x="1549400" y="285750"/>
            <a:ext cx="909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pPr>
            <a:r>
              <a:rPr lang="en-US" altLang="en-US" sz="5400"/>
              <a:t>Tamjanika</a:t>
            </a:r>
            <a:endParaRPr lang="en-US" altLang="en-US" sz="1800"/>
          </a:p>
        </p:txBody>
      </p:sp>
      <p:grpSp>
        <p:nvGrpSpPr>
          <p:cNvPr id="6" name="Group 5">
            <a:extLst>
              <a:ext uri="{FF2B5EF4-FFF2-40B4-BE49-F238E27FC236}">
                <a16:creationId xmlns:a16="http://schemas.microsoft.com/office/drawing/2014/main" id="{4D51D62E-34BB-4E84-8677-F4996021056C}"/>
              </a:ext>
            </a:extLst>
          </p:cNvPr>
          <p:cNvGrpSpPr/>
          <p:nvPr/>
        </p:nvGrpSpPr>
        <p:grpSpPr>
          <a:xfrm>
            <a:off x="47065" y="1720119"/>
            <a:ext cx="12144935" cy="5183317"/>
            <a:chOff x="47065" y="1720119"/>
            <a:chExt cx="12144935" cy="5183317"/>
          </a:xfrm>
        </p:grpSpPr>
        <p:pic>
          <p:nvPicPr>
            <p:cNvPr id="52231" name="Picture 3">
              <a:extLst>
                <a:ext uri="{FF2B5EF4-FFF2-40B4-BE49-F238E27FC236}">
                  <a16:creationId xmlns:a16="http://schemas.microsoft.com/office/drawing/2014/main" id="{26419FB4-C449-4323-941F-A8523A9EE9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8153" y="2779037"/>
              <a:ext cx="4388537" cy="379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7">
              <a:extLst>
                <a:ext uri="{FF2B5EF4-FFF2-40B4-BE49-F238E27FC236}">
                  <a16:creationId xmlns:a16="http://schemas.microsoft.com/office/drawing/2014/main" id="{D45A5BE9-E12F-4545-9E96-5C703EF9BD0A}"/>
                </a:ext>
              </a:extLst>
            </p:cNvPr>
            <p:cNvSpPr txBox="1">
              <a:spLocks noChangeArrowheads="1"/>
            </p:cNvSpPr>
            <p:nvPr/>
          </p:nvSpPr>
          <p:spPr bwMode="auto">
            <a:xfrm>
              <a:off x="47065" y="1720119"/>
              <a:ext cx="12144935" cy="95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pPr>
              <a:r>
                <a:rPr lang="en-US" altLang="en-US" dirty="0">
                  <a:solidFill>
                    <a:srgbClr val="202122"/>
                  </a:solidFill>
                </a:rPr>
                <a:t>Grape is a variety of </a:t>
              </a:r>
              <a:r>
                <a:rPr lang="en-US" altLang="en-US" i="1" dirty="0">
                  <a:solidFill>
                    <a:srgbClr val="202122"/>
                  </a:solidFill>
                </a:rPr>
                <a:t>Muscat Blanc à Petits Grains. </a:t>
              </a:r>
            </a:p>
            <a:p>
              <a:pPr algn="ctr" eaLnBrk="1" hangingPunct="1">
                <a:lnSpc>
                  <a:spcPct val="100000"/>
                </a:lnSpc>
                <a:spcBef>
                  <a:spcPct val="0"/>
                </a:spcBef>
                <a:buFontTx/>
                <a:buNone/>
              </a:pPr>
              <a:r>
                <a:rPr lang="en-US" altLang="en-US" dirty="0">
                  <a:solidFill>
                    <a:srgbClr val="202122"/>
                  </a:solidFill>
                </a:rPr>
                <a:t>It produces light white wines.</a:t>
              </a:r>
            </a:p>
          </p:txBody>
        </p:sp>
        <p:sp>
          <p:nvSpPr>
            <p:cNvPr id="5" name="TextBox 4">
              <a:extLst>
                <a:ext uri="{FF2B5EF4-FFF2-40B4-BE49-F238E27FC236}">
                  <a16:creationId xmlns:a16="http://schemas.microsoft.com/office/drawing/2014/main" id="{A5F46A32-0E1D-49BA-8C47-F15D25FF15DD}"/>
                </a:ext>
              </a:extLst>
            </p:cNvPr>
            <p:cNvSpPr txBox="1"/>
            <p:nvPr/>
          </p:nvSpPr>
          <p:spPr>
            <a:xfrm>
              <a:off x="375310" y="2779037"/>
              <a:ext cx="6897134" cy="4124399"/>
            </a:xfrm>
            <a:prstGeom prst="rect">
              <a:avLst/>
            </a:prstGeom>
            <a:noFill/>
          </p:spPr>
          <p:txBody>
            <a:bodyPr wrap="square" rtlCol="0">
              <a:spAutoFit/>
            </a:bodyPr>
            <a:lstStyle/>
            <a:p>
              <a:pPr eaLnBrk="1" hangingPunct="1">
                <a:lnSpc>
                  <a:spcPct val="119000"/>
                </a:lnSpc>
                <a:spcBef>
                  <a:spcPct val="0"/>
                </a:spcBef>
                <a:buFontTx/>
                <a:buNone/>
              </a:pPr>
              <a:r>
                <a:rPr lang="en-US" altLang="en-US" sz="2800" b="1" dirty="0">
                  <a:solidFill>
                    <a:srgbClr val="202122"/>
                  </a:solidFill>
                  <a:latin typeface="+mn-lt"/>
                </a:rPr>
                <a:t>Appearance:  </a:t>
              </a:r>
              <a:r>
                <a:rPr lang="en-US" altLang="en-US" sz="2800" dirty="0">
                  <a:solidFill>
                    <a:srgbClr val="202122"/>
                  </a:solidFill>
                  <a:latin typeface="+mn-lt"/>
                </a:rPr>
                <a:t>clear bright pale straw</a:t>
              </a:r>
            </a:p>
            <a:p>
              <a:pPr eaLnBrk="1" hangingPunct="1">
                <a:lnSpc>
                  <a:spcPct val="119000"/>
                </a:lnSpc>
                <a:spcBef>
                  <a:spcPct val="0"/>
                </a:spcBef>
                <a:buFontTx/>
                <a:buNone/>
              </a:pPr>
              <a:endParaRPr lang="en-US" altLang="en-US" sz="1050" dirty="0">
                <a:solidFill>
                  <a:srgbClr val="202122"/>
                </a:solidFill>
                <a:latin typeface="+mn-lt"/>
              </a:endParaRPr>
            </a:p>
            <a:p>
              <a:pPr eaLnBrk="1" hangingPunct="1">
                <a:lnSpc>
                  <a:spcPct val="119000"/>
                </a:lnSpc>
                <a:spcBef>
                  <a:spcPct val="0"/>
                </a:spcBef>
                <a:buFontTx/>
                <a:buNone/>
              </a:pPr>
              <a:r>
                <a:rPr lang="en-US" altLang="en-US" sz="2800" b="1" dirty="0">
                  <a:solidFill>
                    <a:srgbClr val="202122"/>
                  </a:solidFill>
                  <a:latin typeface="+mn-lt"/>
                </a:rPr>
                <a:t>Aromas:</a:t>
              </a:r>
              <a:r>
                <a:rPr lang="en-US" altLang="en-US" sz="2800" dirty="0">
                  <a:solidFill>
                    <a:srgbClr val="202122"/>
                  </a:solidFill>
                  <a:latin typeface="+mn-lt"/>
                </a:rPr>
                <a:t>  characteristic Muscat notes,  floral, grapey/foxy, citrus, pineapple, sweet basil, frankincense and cinnamon</a:t>
              </a:r>
            </a:p>
            <a:p>
              <a:pPr eaLnBrk="1" hangingPunct="1">
                <a:lnSpc>
                  <a:spcPct val="119000"/>
                </a:lnSpc>
                <a:spcBef>
                  <a:spcPct val="0"/>
                </a:spcBef>
                <a:buFontTx/>
                <a:buNone/>
              </a:pPr>
              <a:endParaRPr lang="en-US" altLang="en-US" sz="1050" dirty="0">
                <a:solidFill>
                  <a:srgbClr val="202122"/>
                </a:solidFill>
                <a:latin typeface="+mn-lt"/>
              </a:endParaRPr>
            </a:p>
            <a:p>
              <a:pPr eaLnBrk="1" hangingPunct="1">
                <a:lnSpc>
                  <a:spcPct val="119000"/>
                </a:lnSpc>
                <a:spcBef>
                  <a:spcPct val="0"/>
                </a:spcBef>
                <a:buFontTx/>
                <a:buNone/>
              </a:pPr>
              <a:r>
                <a:rPr lang="en-US" altLang="en-US" sz="2800" b="1" dirty="0">
                  <a:solidFill>
                    <a:srgbClr val="202122"/>
                  </a:solidFill>
                  <a:latin typeface="+mn-lt"/>
                </a:rPr>
                <a:t>Overall:  </a:t>
              </a:r>
              <a:r>
                <a:rPr lang="en-US" altLang="en-US" sz="2800" dirty="0">
                  <a:solidFill>
                    <a:srgbClr val="202122"/>
                  </a:solidFill>
                  <a:latin typeface="+mn-lt"/>
                </a:rPr>
                <a:t>Intense aromas yet light and floral with refreshing yet tangy acidity. Drink young and fresh</a:t>
              </a:r>
              <a:endParaRPr lang="en-US" sz="2800" dirty="0">
                <a:latin typeface="+mn-lt"/>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F99D0862-7B08-4DB3-AB02-5F6022A56E9D}"/>
              </a:ext>
            </a:extLst>
          </p:cNvPr>
          <p:cNvSpPr txBox="1">
            <a:spLocks noChangeArrowheads="1"/>
          </p:cNvSpPr>
          <p:nvPr/>
        </p:nvSpPr>
        <p:spPr bwMode="auto">
          <a:xfrm>
            <a:off x="1549400" y="252413"/>
            <a:ext cx="90932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pPr>
            <a:r>
              <a:rPr lang="en-US" altLang="en-US" sz="5400"/>
              <a:t>Vranac </a:t>
            </a:r>
          </a:p>
          <a:p>
            <a:pPr algn="ctr" eaLnBrk="1" hangingPunct="1">
              <a:lnSpc>
                <a:spcPct val="100000"/>
              </a:lnSpc>
              <a:spcBef>
                <a:spcPct val="0"/>
              </a:spcBef>
              <a:buFontTx/>
              <a:buNone/>
            </a:pPr>
            <a:r>
              <a:rPr lang="en-US" altLang="en-US"/>
              <a:t>(Vra–natz)</a:t>
            </a:r>
            <a:endParaRPr lang="en-US" altLang="en-US" sz="1000"/>
          </a:p>
        </p:txBody>
      </p:sp>
      <p:grpSp>
        <p:nvGrpSpPr>
          <p:cNvPr id="54275" name="Group 1">
            <a:extLst>
              <a:ext uri="{FF2B5EF4-FFF2-40B4-BE49-F238E27FC236}">
                <a16:creationId xmlns:a16="http://schemas.microsoft.com/office/drawing/2014/main" id="{F4D59CE7-AAE8-4AE6-9A91-5F344DAFE7CA}"/>
              </a:ext>
            </a:extLst>
          </p:cNvPr>
          <p:cNvGrpSpPr>
            <a:grpSpLocks/>
          </p:cNvGrpSpPr>
          <p:nvPr/>
        </p:nvGrpSpPr>
        <p:grpSpPr bwMode="auto">
          <a:xfrm>
            <a:off x="476250" y="1897063"/>
            <a:ext cx="11239500" cy="4637087"/>
            <a:chOff x="476216" y="1896527"/>
            <a:chExt cx="11239567" cy="4637812"/>
          </a:xfrm>
        </p:grpSpPr>
        <p:grpSp>
          <p:nvGrpSpPr>
            <p:cNvPr id="54276" name="Group 2">
              <a:extLst>
                <a:ext uri="{FF2B5EF4-FFF2-40B4-BE49-F238E27FC236}">
                  <a16:creationId xmlns:a16="http://schemas.microsoft.com/office/drawing/2014/main" id="{04758D29-112A-45CA-AA7D-A94A68D9B4B7}"/>
                </a:ext>
              </a:extLst>
            </p:cNvPr>
            <p:cNvGrpSpPr>
              <a:grpSpLocks/>
            </p:cNvGrpSpPr>
            <p:nvPr/>
          </p:nvGrpSpPr>
          <p:grpSpPr bwMode="auto">
            <a:xfrm>
              <a:off x="476216" y="2539654"/>
              <a:ext cx="11239567" cy="3994685"/>
              <a:chOff x="-27071" y="2119574"/>
              <a:chExt cx="11239834" cy="3995176"/>
            </a:xfrm>
          </p:grpSpPr>
          <p:sp>
            <p:nvSpPr>
              <p:cNvPr id="54278" name="Rectangle 2">
                <a:extLst>
                  <a:ext uri="{FF2B5EF4-FFF2-40B4-BE49-F238E27FC236}">
                    <a16:creationId xmlns:a16="http://schemas.microsoft.com/office/drawing/2014/main" id="{159C0209-ABA6-47FD-9A8F-4D9EA0B389A3}"/>
                  </a:ext>
                </a:extLst>
              </p:cNvPr>
              <p:cNvSpPr>
                <a:spLocks noChangeArrowheads="1"/>
              </p:cNvSpPr>
              <p:nvPr/>
            </p:nvSpPr>
            <p:spPr bwMode="auto">
              <a:xfrm>
                <a:off x="-27071" y="2119485"/>
                <a:ext cx="7310655" cy="39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74" tIns="-3174" rIns="-3174" bIns="-3174" anchor="ct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a:lnSpc>
                    <a:spcPct val="100000"/>
                  </a:lnSpc>
                  <a:spcBef>
                    <a:spcPct val="0"/>
                  </a:spcBef>
                  <a:buFontTx/>
                  <a:buNone/>
                </a:pPr>
                <a:r>
                  <a:rPr lang="en-US" altLang="en-US" b="1" dirty="0"/>
                  <a:t>Appearance:  </a:t>
                </a:r>
                <a:r>
                  <a:rPr lang="en-US" altLang="en-US" dirty="0"/>
                  <a:t>young, wines are bright purple which turn a deep dark ruby/purple when aged</a:t>
                </a:r>
              </a:p>
              <a:p>
                <a:pPr defTabSz="914400">
                  <a:lnSpc>
                    <a:spcPct val="100000"/>
                  </a:lnSpc>
                  <a:spcBef>
                    <a:spcPct val="0"/>
                  </a:spcBef>
                  <a:buFontTx/>
                  <a:buNone/>
                </a:pPr>
                <a:endParaRPr lang="en-US" altLang="en-US" sz="1800" dirty="0"/>
              </a:p>
              <a:p>
                <a:pPr defTabSz="914400">
                  <a:lnSpc>
                    <a:spcPct val="100000"/>
                  </a:lnSpc>
                  <a:spcBef>
                    <a:spcPct val="0"/>
                  </a:spcBef>
                  <a:buFontTx/>
                  <a:buNone/>
                </a:pPr>
                <a:r>
                  <a:rPr lang="en-US" altLang="en-US" b="1" dirty="0"/>
                  <a:t>Aroma:  </a:t>
                </a:r>
                <a:r>
                  <a:rPr lang="en-US" altLang="en-US" dirty="0"/>
                  <a:t>red berry jam, pen ink, sage, cranberry, red currant, elderberry, pepper and herbs, cinnamon, chocolate, black fruit, oak</a:t>
                </a:r>
              </a:p>
              <a:p>
                <a:pPr defTabSz="914400">
                  <a:lnSpc>
                    <a:spcPct val="100000"/>
                  </a:lnSpc>
                  <a:spcBef>
                    <a:spcPct val="0"/>
                  </a:spcBef>
                  <a:buFontTx/>
                  <a:buNone/>
                </a:pPr>
                <a:endParaRPr lang="en-US" altLang="en-US" sz="1800" dirty="0"/>
              </a:p>
              <a:p>
                <a:pPr defTabSz="914400">
                  <a:lnSpc>
                    <a:spcPct val="100000"/>
                  </a:lnSpc>
                  <a:spcBef>
                    <a:spcPct val="0"/>
                  </a:spcBef>
                  <a:buFontTx/>
                  <a:buNone/>
                </a:pPr>
                <a:r>
                  <a:rPr lang="en-US" altLang="en-US" b="1" dirty="0"/>
                  <a:t>Overall:  </a:t>
                </a:r>
                <a:r>
                  <a:rPr lang="en-US" altLang="en-US" dirty="0"/>
                  <a:t>well rounded &amp; full with medium acidity and firm tannins.  Similar to Grenache.  Beware, some wines can be very hot!</a:t>
                </a:r>
              </a:p>
            </p:txBody>
          </p:sp>
          <p:pic>
            <p:nvPicPr>
              <p:cNvPr id="54279" name="Picture 4">
                <a:extLst>
                  <a:ext uri="{FF2B5EF4-FFF2-40B4-BE49-F238E27FC236}">
                    <a16:creationId xmlns:a16="http://schemas.microsoft.com/office/drawing/2014/main" id="{F788C450-C125-413B-90A4-54A0866323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2752" y="2119574"/>
                <a:ext cx="3390011" cy="38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2">
              <a:extLst>
                <a:ext uri="{FF2B5EF4-FFF2-40B4-BE49-F238E27FC236}">
                  <a16:creationId xmlns:a16="http://schemas.microsoft.com/office/drawing/2014/main" id="{5B1139A2-752C-4877-AA9F-B492B01D42EA}"/>
                </a:ext>
              </a:extLst>
            </p:cNvPr>
            <p:cNvSpPr>
              <a:spLocks noChangeArrowheads="1"/>
            </p:cNvSpPr>
            <p:nvPr/>
          </p:nvSpPr>
          <p:spPr bwMode="auto">
            <a:xfrm>
              <a:off x="476216" y="1896527"/>
              <a:ext cx="11074466" cy="423928"/>
            </a:xfrm>
            <a:prstGeom prst="rect">
              <a:avLst/>
            </a:prstGeom>
            <a:noFill/>
            <a:ln>
              <a:noFill/>
            </a:ln>
            <a:effectLst/>
          </p:spPr>
          <p:txBody>
            <a:bodyPr lIns="-3174" tIns="-3174" rIns="-3174" bIns="-3174"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defRPr/>
              </a:pPr>
              <a:r>
                <a:rPr lang="en-US" sz="2800" dirty="0">
                  <a:latin typeface="+mn-lt"/>
                </a:rPr>
                <a:t>Kingpin grape of the Balkan Peninsula and is grown all over</a:t>
              </a:r>
              <a:r>
                <a:rPr lang="en-US" sz="2800" dirty="0">
                  <a:solidFill>
                    <a:srgbClr val="666666"/>
                  </a:solidFill>
                  <a:latin typeface="+mn-lt"/>
                </a:rPr>
                <a:t>.</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1">
            <a:extLst>
              <a:ext uri="{FF2B5EF4-FFF2-40B4-BE49-F238E27FC236}">
                <a16:creationId xmlns:a16="http://schemas.microsoft.com/office/drawing/2014/main" id="{E08623F2-3A1C-4C7A-A539-C859265EF2F3}"/>
              </a:ext>
            </a:extLst>
          </p:cNvPr>
          <p:cNvSpPr txBox="1">
            <a:spLocks noChangeArrowheads="1"/>
          </p:cNvSpPr>
          <p:nvPr/>
        </p:nvSpPr>
        <p:spPr bwMode="auto">
          <a:xfrm>
            <a:off x="1549400" y="53975"/>
            <a:ext cx="9093200" cy="1416050"/>
          </a:xfrm>
          <a:prstGeom prst="rect">
            <a:avLst/>
          </a:prstGeom>
          <a:no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algn="ctr" eaLnBrk="1" hangingPunct="1">
              <a:defRPr/>
            </a:pPr>
            <a:r>
              <a:rPr lang="en-US" altLang="en-US" sz="5400" dirty="0" err="1">
                <a:latin typeface="Constantia" panose="02030602050306030303" pitchFamily="18" charset="0"/>
              </a:rPr>
              <a:t>Trnjak</a:t>
            </a:r>
            <a:endParaRPr lang="en-US" altLang="en-US" sz="5400" dirty="0">
              <a:latin typeface="Constantia" panose="02030602050306030303" pitchFamily="18" charset="0"/>
            </a:endParaRPr>
          </a:p>
          <a:p>
            <a:pPr algn="ctr" eaLnBrk="1" hangingPunct="1">
              <a:defRPr/>
            </a:pPr>
            <a:r>
              <a:rPr lang="en-US" altLang="en-US" sz="3200" dirty="0">
                <a:latin typeface="Constantia" panose="02030602050306030303" pitchFamily="18" charset="0"/>
              </a:rPr>
              <a:t>(Ter–</a:t>
            </a:r>
            <a:r>
              <a:rPr lang="en-US" altLang="en-US" sz="3200" dirty="0" err="1">
                <a:latin typeface="Constantia" panose="02030602050306030303" pitchFamily="18" charset="0"/>
              </a:rPr>
              <a:t>nyak</a:t>
            </a:r>
            <a:r>
              <a:rPr lang="en-US" altLang="en-US" sz="3200" dirty="0">
                <a:latin typeface="Constantia" panose="02030602050306030303" pitchFamily="18" charset="0"/>
              </a:rPr>
              <a:t>)</a:t>
            </a:r>
            <a:endParaRPr lang="en-US" altLang="en-US" sz="1050" dirty="0">
              <a:latin typeface="Constantia" panose="02030602050306030303" pitchFamily="18" charset="0"/>
            </a:endParaRPr>
          </a:p>
        </p:txBody>
      </p:sp>
      <p:grpSp>
        <p:nvGrpSpPr>
          <p:cNvPr id="56323" name="Group 1">
            <a:extLst>
              <a:ext uri="{FF2B5EF4-FFF2-40B4-BE49-F238E27FC236}">
                <a16:creationId xmlns:a16="http://schemas.microsoft.com/office/drawing/2014/main" id="{A3F5CC32-2EF9-470C-94A2-5893E6566452}"/>
              </a:ext>
            </a:extLst>
          </p:cNvPr>
          <p:cNvGrpSpPr>
            <a:grpSpLocks/>
          </p:cNvGrpSpPr>
          <p:nvPr/>
        </p:nvGrpSpPr>
        <p:grpSpPr bwMode="auto">
          <a:xfrm>
            <a:off x="455613" y="1782632"/>
            <a:ext cx="11280775" cy="4888948"/>
            <a:chOff x="509385" y="1735163"/>
            <a:chExt cx="11279346" cy="4889669"/>
          </a:xfrm>
        </p:grpSpPr>
        <p:sp>
          <p:nvSpPr>
            <p:cNvPr id="56324" name="TextBox 6">
              <a:extLst>
                <a:ext uri="{FF2B5EF4-FFF2-40B4-BE49-F238E27FC236}">
                  <a16:creationId xmlns:a16="http://schemas.microsoft.com/office/drawing/2014/main" id="{8D4D1766-0211-4BBF-901A-F6DA4D76EDFF}"/>
                </a:ext>
              </a:extLst>
            </p:cNvPr>
            <p:cNvSpPr txBox="1">
              <a:spLocks noChangeArrowheads="1"/>
            </p:cNvSpPr>
            <p:nvPr/>
          </p:nvSpPr>
          <p:spPr bwMode="auto">
            <a:xfrm>
              <a:off x="609384" y="2924506"/>
              <a:ext cx="7350782" cy="362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eaLnBrk="1" hangingPunct="1">
                <a:lnSpc>
                  <a:spcPct val="119000"/>
                </a:lnSpc>
                <a:spcBef>
                  <a:spcPct val="0"/>
                </a:spcBef>
                <a:buFontTx/>
                <a:buNone/>
              </a:pPr>
              <a:r>
                <a:rPr lang="en-US" altLang="en-US" b="1" dirty="0">
                  <a:solidFill>
                    <a:srgbClr val="292929"/>
                  </a:solidFill>
                </a:rPr>
                <a:t>Appearance:  </a:t>
              </a:r>
              <a:r>
                <a:rPr lang="en-US" altLang="en-US" dirty="0">
                  <a:solidFill>
                    <a:srgbClr val="292929"/>
                  </a:solidFill>
                </a:rPr>
                <a:t>red to dark red ruby</a:t>
              </a:r>
            </a:p>
            <a:p>
              <a:pPr eaLnBrk="1" hangingPunct="1">
                <a:lnSpc>
                  <a:spcPct val="119000"/>
                </a:lnSpc>
                <a:spcBef>
                  <a:spcPct val="0"/>
                </a:spcBef>
                <a:buFontTx/>
                <a:buNone/>
              </a:pPr>
              <a:endParaRPr lang="en-US" altLang="en-US" sz="1050" dirty="0">
                <a:solidFill>
                  <a:srgbClr val="292929"/>
                </a:solidFill>
              </a:endParaRPr>
            </a:p>
            <a:p>
              <a:pPr eaLnBrk="1" hangingPunct="1">
                <a:lnSpc>
                  <a:spcPct val="119000"/>
                </a:lnSpc>
                <a:spcBef>
                  <a:spcPct val="0"/>
                </a:spcBef>
                <a:buFontTx/>
                <a:buNone/>
              </a:pPr>
              <a:r>
                <a:rPr lang="en-US" altLang="en-US" b="1" dirty="0">
                  <a:solidFill>
                    <a:srgbClr val="292929"/>
                  </a:solidFill>
                </a:rPr>
                <a:t>Aroma:  </a:t>
              </a:r>
              <a:r>
                <a:rPr lang="en-US" altLang="en-US" dirty="0">
                  <a:solidFill>
                    <a:srgbClr val="292929"/>
                  </a:solidFill>
                </a:rPr>
                <a:t>black currants, raspberry, cherry, plum, herbs, spices, chalk, clove, vanilla </a:t>
              </a:r>
            </a:p>
            <a:p>
              <a:pPr eaLnBrk="1" hangingPunct="1">
                <a:lnSpc>
                  <a:spcPct val="119000"/>
                </a:lnSpc>
                <a:spcBef>
                  <a:spcPct val="0"/>
                </a:spcBef>
                <a:buFontTx/>
                <a:buNone/>
              </a:pPr>
              <a:endParaRPr lang="en-US" altLang="en-US" sz="1050" dirty="0">
                <a:solidFill>
                  <a:srgbClr val="292929"/>
                </a:solidFill>
              </a:endParaRPr>
            </a:p>
            <a:p>
              <a:pPr eaLnBrk="1" hangingPunct="1">
                <a:lnSpc>
                  <a:spcPct val="119000"/>
                </a:lnSpc>
                <a:spcBef>
                  <a:spcPct val="0"/>
                </a:spcBef>
                <a:buFontTx/>
                <a:buNone/>
              </a:pPr>
              <a:r>
                <a:rPr lang="en-US" altLang="en-US" b="1" dirty="0">
                  <a:solidFill>
                    <a:srgbClr val="292929"/>
                  </a:solidFill>
                </a:rPr>
                <a:t>Overall:  </a:t>
              </a:r>
              <a:r>
                <a:rPr lang="en-US" altLang="en-US" dirty="0" err="1">
                  <a:solidFill>
                    <a:srgbClr val="292929"/>
                  </a:solidFill>
                </a:rPr>
                <a:t>Trnjak</a:t>
              </a:r>
              <a:r>
                <a:rPr lang="en-US" altLang="en-US" dirty="0">
                  <a:solidFill>
                    <a:srgbClr val="292929"/>
                  </a:solidFill>
                </a:rPr>
                <a:t> is aromatic, dense and       complex with upfront herbals and spices,                followed by fruit</a:t>
              </a:r>
              <a:endParaRPr lang="en-US" altLang="en-US" dirty="0">
                <a:solidFill>
                  <a:srgbClr val="202122"/>
                </a:solidFill>
              </a:endParaRPr>
            </a:p>
          </p:txBody>
        </p:sp>
        <p:pic>
          <p:nvPicPr>
            <p:cNvPr id="56325" name="Picture 2">
              <a:extLst>
                <a:ext uri="{FF2B5EF4-FFF2-40B4-BE49-F238E27FC236}">
                  <a16:creationId xmlns:a16="http://schemas.microsoft.com/office/drawing/2014/main" id="{4E807AE8-C7CF-4DCE-B906-FEDC2A3097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9267" y="2454276"/>
              <a:ext cx="3829464" cy="417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5446819-9E7C-4E65-9B2B-DFD2D696F26D}"/>
                </a:ext>
              </a:extLst>
            </p:cNvPr>
            <p:cNvSpPr txBox="1"/>
            <p:nvPr/>
          </p:nvSpPr>
          <p:spPr bwMode="auto">
            <a:xfrm>
              <a:off x="509385" y="1735163"/>
              <a:ext cx="11279346" cy="954229"/>
            </a:xfrm>
            <a:prstGeom prst="rect">
              <a:avLst/>
            </a:prstGeom>
            <a:noFill/>
          </p:spPr>
          <p:txBody>
            <a:bodyPr>
              <a:spAutoFit/>
            </a:bodyPr>
            <a:lstStyle/>
            <a:p>
              <a:pPr algn="ctr" eaLnBrk="1" fontAlgn="auto" hangingPunct="1">
                <a:spcBef>
                  <a:spcPts val="0"/>
                </a:spcBef>
                <a:spcAft>
                  <a:spcPts val="0"/>
                </a:spcAft>
                <a:defRPr/>
              </a:pPr>
              <a:r>
                <a:rPr lang="en-US" sz="2800" dirty="0">
                  <a:solidFill>
                    <a:srgbClr val="292929"/>
                  </a:solidFill>
                  <a:latin typeface="+mn-lt"/>
                </a:rPr>
                <a:t>Trnjak is native cultivated in Herzegovina typically planted with </a:t>
              </a:r>
              <a:r>
                <a:rPr lang="en-US" sz="2800" dirty="0" err="1">
                  <a:solidFill>
                    <a:srgbClr val="292929"/>
                  </a:solidFill>
                  <a:latin typeface="+mn-lt"/>
                </a:rPr>
                <a:t>Blatina</a:t>
              </a:r>
              <a:r>
                <a:rPr lang="en-US" sz="2800" dirty="0">
                  <a:solidFill>
                    <a:srgbClr val="292929"/>
                  </a:solidFill>
                  <a:latin typeface="+mn-lt"/>
                </a:rPr>
                <a:t> for pollination. </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04E882-260A-4C61-A552-C2B7AF58D06C}"/>
              </a:ext>
            </a:extLst>
          </p:cNvPr>
          <p:cNvGrpSpPr/>
          <p:nvPr/>
        </p:nvGrpSpPr>
        <p:grpSpPr>
          <a:xfrm>
            <a:off x="-1" y="0"/>
            <a:ext cx="12192001" cy="6858000"/>
            <a:chOff x="-1" y="0"/>
            <a:chExt cx="12192001" cy="6858000"/>
          </a:xfrm>
        </p:grpSpPr>
        <p:pic>
          <p:nvPicPr>
            <p:cNvPr id="58370" name="Picture 4">
              <a:extLst>
                <a:ext uri="{FF2B5EF4-FFF2-40B4-BE49-F238E27FC236}">
                  <a16:creationId xmlns:a16="http://schemas.microsoft.com/office/drawing/2014/main" id="{3E1D2FD0-201F-4CA2-BA0C-AD2DE527751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885EF7-84A0-4D8E-A930-B747CCC91763}"/>
                </a:ext>
              </a:extLst>
            </p:cNvPr>
            <p:cNvSpPr/>
            <p:nvPr/>
          </p:nvSpPr>
          <p:spPr>
            <a:xfrm>
              <a:off x="91708" y="1528108"/>
              <a:ext cx="5357369" cy="1938992"/>
            </a:xfrm>
            <a:prstGeom prst="rect">
              <a:avLst/>
            </a:prstGeom>
            <a:noFill/>
          </p:spPr>
          <p:txBody>
            <a:bodyPr wrap="square" lIns="91440" tIns="45720" rIns="91440" bIns="45720">
              <a:spAutoFit/>
            </a:bodyPr>
            <a:lstStyle/>
            <a:p>
              <a:pPr algn="ctr"/>
              <a:r>
                <a:rPr lang="en-US" sz="6000" b="1" cap="none" spc="0" dirty="0">
                  <a:ln w="13462">
                    <a:solidFill>
                      <a:schemeClr val="bg1"/>
                    </a:solidFill>
                    <a:prstDash val="solid"/>
                  </a:ln>
                  <a:solidFill>
                    <a:schemeClr val="tx1">
                      <a:lumMod val="85000"/>
                      <a:lumOff val="15000"/>
                    </a:schemeClr>
                  </a:solidFill>
                  <a:latin typeface="+mj-lt"/>
                </a:rPr>
                <a:t>Croatia</a:t>
              </a:r>
              <a:br>
                <a:rPr lang="en-US" sz="6000" b="1" cap="none" spc="0" dirty="0">
                  <a:ln w="13462">
                    <a:solidFill>
                      <a:schemeClr val="bg1"/>
                    </a:solidFill>
                    <a:prstDash val="solid"/>
                  </a:ln>
                  <a:solidFill>
                    <a:schemeClr val="tx1">
                      <a:lumMod val="85000"/>
                      <a:lumOff val="15000"/>
                    </a:schemeClr>
                  </a:solidFill>
                  <a:latin typeface="+mj-lt"/>
                </a:rPr>
              </a:br>
              <a:r>
                <a:rPr lang="en-US" sz="6000" b="1" cap="none" spc="0" dirty="0">
                  <a:ln w="13462">
                    <a:solidFill>
                      <a:schemeClr val="bg1"/>
                    </a:solidFill>
                    <a:prstDash val="solid"/>
                  </a:ln>
                  <a:solidFill>
                    <a:schemeClr val="tx1">
                      <a:lumMod val="85000"/>
                      <a:lumOff val="15000"/>
                    </a:schemeClr>
                  </a:solidFill>
                  <a:latin typeface="+mj-lt"/>
                </a:rPr>
                <a:t>Wine List</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BD14694-E888-4631-9B4D-D2A20E434CEB}"/>
              </a:ext>
            </a:extLst>
          </p:cNvPr>
          <p:cNvSpPr>
            <a:spLocks noGrp="1" noChangeArrowheads="1"/>
          </p:cNvSpPr>
          <p:nvPr>
            <p:ph type="title"/>
          </p:nvPr>
        </p:nvSpPr>
        <p:spPr/>
        <p:txBody>
          <a:bodyPr/>
          <a:lstStyle/>
          <a:p>
            <a:pPr eaLnBrk="1" hangingPunct="1"/>
            <a:r>
              <a:rPr lang="en-US" altLang="en-US"/>
              <a:t>2018 Terra Madre Po</a:t>
            </a:r>
            <a:r>
              <a:rPr lang="en-US" altLang="en-US">
                <a:cs typeface="Calibri" panose="020F0502020204030204" pitchFamily="34" charset="0"/>
              </a:rPr>
              <a:t>š</a:t>
            </a:r>
            <a:r>
              <a:rPr lang="en-US" altLang="en-US"/>
              <a:t>ip Premium</a:t>
            </a:r>
          </a:p>
        </p:txBody>
      </p:sp>
      <p:sp>
        <p:nvSpPr>
          <p:cNvPr id="3" name="Content Placeholder 2">
            <a:extLst>
              <a:ext uri="{FF2B5EF4-FFF2-40B4-BE49-F238E27FC236}">
                <a16:creationId xmlns:a16="http://schemas.microsoft.com/office/drawing/2014/main" id="{42AB5238-70F6-44EB-9408-A03CE20C593E}"/>
              </a:ext>
            </a:extLst>
          </p:cNvPr>
          <p:cNvSpPr>
            <a:spLocks noGrp="1"/>
          </p:cNvSpPr>
          <p:nvPr>
            <p:ph idx="1"/>
          </p:nvPr>
        </p:nvSpPr>
        <p:spPr>
          <a:xfrm>
            <a:off x="260350" y="1825625"/>
            <a:ext cx="8235950" cy="4624388"/>
          </a:xfrm>
        </p:spPr>
        <p:txBody>
          <a:bodyPr/>
          <a:lstStyle/>
          <a:p>
            <a:pPr marL="0" indent="0" eaLnBrk="1" fontAlgn="auto" hangingPunct="1">
              <a:lnSpc>
                <a:spcPct val="119000"/>
              </a:lnSpc>
              <a:spcBef>
                <a:spcPts val="0"/>
              </a:spcBef>
              <a:spcAft>
                <a:spcPts val="0"/>
              </a:spcAft>
              <a:buFont typeface="Arial" panose="020B0604020202020204" pitchFamily="34" charset="0"/>
              <a:buNone/>
              <a:defRPr/>
            </a:pPr>
            <a:r>
              <a:rPr lang="en-US" b="1" dirty="0"/>
              <a:t>Region: </a:t>
            </a:r>
            <a:r>
              <a:rPr lang="en-US" dirty="0"/>
              <a:t>Dalmatia/</a:t>
            </a:r>
            <a:r>
              <a:rPr lang="en-US" dirty="0" err="1"/>
              <a:t>Komarna</a:t>
            </a:r>
            <a:endParaRPr lang="en-US" dirty="0"/>
          </a:p>
          <a:p>
            <a:pPr marL="0" indent="0" eaLnBrk="1" fontAlgn="auto" hangingPunct="1">
              <a:lnSpc>
                <a:spcPct val="119000"/>
              </a:lnSpc>
              <a:spcBef>
                <a:spcPts val="0"/>
              </a:spcBef>
              <a:spcAft>
                <a:spcPts val="0"/>
              </a:spcAft>
              <a:buFont typeface="Arial" panose="020B0604020202020204" pitchFamily="34" charset="0"/>
              <a:buNone/>
              <a:defRPr/>
            </a:pPr>
            <a:r>
              <a:rPr lang="en-US" b="1" dirty="0"/>
              <a:t>Brand:  </a:t>
            </a:r>
            <a:r>
              <a:rPr lang="en-US" dirty="0"/>
              <a:t>Terra Madre</a:t>
            </a:r>
          </a:p>
          <a:p>
            <a:pPr marL="0" indent="0" eaLnBrk="1" fontAlgn="auto" hangingPunct="1">
              <a:lnSpc>
                <a:spcPct val="119000"/>
              </a:lnSpc>
              <a:spcBef>
                <a:spcPts val="0"/>
              </a:spcBef>
              <a:spcAft>
                <a:spcPts val="0"/>
              </a:spcAft>
              <a:buFont typeface="Arial" panose="020B0604020202020204" pitchFamily="34" charset="0"/>
              <a:buNone/>
              <a:defRPr/>
            </a:pPr>
            <a:r>
              <a:rPr lang="en-US" b="1" dirty="0"/>
              <a:t>Grapes:  </a:t>
            </a:r>
            <a:r>
              <a:rPr lang="en-US" dirty="0"/>
              <a:t>85% </a:t>
            </a:r>
            <a:r>
              <a:rPr lang="en-US" dirty="0" err="1"/>
              <a:t>Po</a:t>
            </a:r>
            <a:r>
              <a:rPr lang="en-US" dirty="0" err="1">
                <a:latin typeface="+mn-lt"/>
                <a:cs typeface="Calibri" panose="020F0502020204030204" pitchFamily="34" charset="0"/>
              </a:rPr>
              <a:t>š</a:t>
            </a:r>
            <a:r>
              <a:rPr lang="en-US" dirty="0" err="1"/>
              <a:t>ip</a:t>
            </a:r>
            <a:r>
              <a:rPr lang="en-US" dirty="0"/>
              <a:t>, 15% Chardonnay</a:t>
            </a:r>
          </a:p>
          <a:p>
            <a:pPr marL="0" indent="0" eaLnBrk="1" fontAlgn="auto" hangingPunct="1">
              <a:lnSpc>
                <a:spcPct val="119000"/>
              </a:lnSpc>
              <a:spcBef>
                <a:spcPts val="0"/>
              </a:spcBef>
              <a:spcAft>
                <a:spcPts val="0"/>
              </a:spcAft>
              <a:buFont typeface="Arial" panose="020B0604020202020204" pitchFamily="34" charset="0"/>
              <a:buNone/>
              <a:defRPr/>
            </a:pPr>
            <a:r>
              <a:rPr lang="en-US" b="1" dirty="0"/>
              <a:t>Alcohol:  </a:t>
            </a:r>
            <a:r>
              <a:rPr lang="en-US" dirty="0"/>
              <a:t>13%</a:t>
            </a:r>
          </a:p>
          <a:p>
            <a:pPr marL="0" indent="0" eaLnBrk="1" fontAlgn="auto" hangingPunct="1">
              <a:lnSpc>
                <a:spcPct val="119000"/>
              </a:lnSpc>
              <a:spcBef>
                <a:spcPts val="0"/>
              </a:spcBef>
              <a:spcAft>
                <a:spcPts val="0"/>
              </a:spcAft>
              <a:buFont typeface="Arial" panose="020B0604020202020204" pitchFamily="34" charset="0"/>
              <a:buNone/>
              <a:defRPr/>
            </a:pPr>
            <a:r>
              <a:rPr lang="en-US" b="1" dirty="0"/>
              <a:t>Appearance:  </a:t>
            </a:r>
            <a:r>
              <a:rPr lang="en-US" dirty="0"/>
              <a:t>bright straw yellow</a:t>
            </a:r>
          </a:p>
          <a:p>
            <a:pPr marL="1543050" indent="-1543050" eaLnBrk="1" fontAlgn="auto" hangingPunct="1">
              <a:lnSpc>
                <a:spcPct val="119000"/>
              </a:lnSpc>
              <a:spcBef>
                <a:spcPts val="0"/>
              </a:spcBef>
              <a:spcAft>
                <a:spcPts val="0"/>
              </a:spcAft>
              <a:buFont typeface="Arial" panose="020B0604020202020204" pitchFamily="34" charset="0"/>
              <a:buNone/>
              <a:tabLst>
                <a:tab pos="1028700" algn="l"/>
              </a:tabLst>
              <a:defRPr/>
            </a:pPr>
            <a:r>
              <a:rPr lang="en-US" b="1" dirty="0"/>
              <a:t>Aromas:  </a:t>
            </a:r>
            <a:r>
              <a:rPr lang="en-US" dirty="0"/>
              <a:t>tropical fruits, citrus, apricots, pear, banana, mineral, figs, melon</a:t>
            </a:r>
          </a:p>
          <a:p>
            <a:pPr marL="1543050" indent="-1543050" eaLnBrk="1" fontAlgn="auto" hangingPunct="1">
              <a:lnSpc>
                <a:spcPct val="119000"/>
              </a:lnSpc>
              <a:spcBef>
                <a:spcPts val="0"/>
              </a:spcBef>
              <a:spcAft>
                <a:spcPts val="0"/>
              </a:spcAft>
              <a:buFont typeface="Arial" panose="020B0604020202020204" pitchFamily="34" charset="0"/>
              <a:buNone/>
              <a:defRPr/>
            </a:pPr>
            <a:r>
              <a:rPr lang="en-US" b="1" dirty="0"/>
              <a:t>Overall:  </a:t>
            </a:r>
            <a:r>
              <a:rPr lang="en-US" dirty="0"/>
              <a:t>med-bodied, moderate acidity, with mineral &amp; salty overtones – best with food</a:t>
            </a:r>
          </a:p>
        </p:txBody>
      </p:sp>
      <p:pic>
        <p:nvPicPr>
          <p:cNvPr id="60420" name="Picture 4">
            <a:extLst>
              <a:ext uri="{FF2B5EF4-FFF2-40B4-BE49-F238E27FC236}">
                <a16:creationId xmlns:a16="http://schemas.microsoft.com/office/drawing/2014/main" id="{C271A71F-B15C-49E2-8ED1-7435B3FF8C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6950" y="1825625"/>
            <a:ext cx="33147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78CEC60-2B6A-453B-A4E0-8D9992D85B22}"/>
              </a:ext>
            </a:extLst>
          </p:cNvPr>
          <p:cNvSpPr>
            <a:spLocks noGrp="1" noChangeArrowheads="1"/>
          </p:cNvSpPr>
          <p:nvPr>
            <p:ph type="title"/>
          </p:nvPr>
        </p:nvSpPr>
        <p:spPr/>
        <p:txBody>
          <a:bodyPr/>
          <a:lstStyle/>
          <a:p>
            <a:pPr eaLnBrk="1" hangingPunct="1"/>
            <a:r>
              <a:rPr lang="en-US" altLang="en-US" dirty="0"/>
              <a:t>2019 </a:t>
            </a:r>
            <a:r>
              <a:rPr lang="en-US" altLang="en-US" dirty="0" err="1"/>
              <a:t>Volarević</a:t>
            </a:r>
            <a:r>
              <a:rPr lang="en-US" altLang="en-US" dirty="0"/>
              <a:t> </a:t>
            </a:r>
            <a:r>
              <a:rPr lang="en-US" altLang="en-US" dirty="0" err="1"/>
              <a:t>Plavac</a:t>
            </a:r>
            <a:r>
              <a:rPr lang="en-US" altLang="en-US" dirty="0"/>
              <a:t> Mali   La Chic Rosé </a:t>
            </a:r>
          </a:p>
        </p:txBody>
      </p:sp>
      <p:sp>
        <p:nvSpPr>
          <p:cNvPr id="3" name="Content Placeholder 2">
            <a:extLst>
              <a:ext uri="{FF2B5EF4-FFF2-40B4-BE49-F238E27FC236}">
                <a16:creationId xmlns:a16="http://schemas.microsoft.com/office/drawing/2014/main" id="{F66120E1-248D-4F06-A1B0-EB0DD1B4FC10}"/>
              </a:ext>
            </a:extLst>
          </p:cNvPr>
          <p:cNvSpPr>
            <a:spLocks noGrp="1"/>
          </p:cNvSpPr>
          <p:nvPr>
            <p:ph idx="1"/>
          </p:nvPr>
        </p:nvSpPr>
        <p:spPr>
          <a:xfrm>
            <a:off x="260350" y="1825625"/>
            <a:ext cx="8072438" cy="4351338"/>
          </a:xfrm>
        </p:spPr>
        <p:txBody>
          <a:bodyPr/>
          <a:lstStyle/>
          <a:p>
            <a:pPr marL="0" indent="0" eaLnBrk="1" fontAlgn="auto" hangingPunct="1">
              <a:lnSpc>
                <a:spcPct val="119000"/>
              </a:lnSpc>
              <a:spcBef>
                <a:spcPts val="0"/>
              </a:spcBef>
              <a:spcAft>
                <a:spcPts val="0"/>
              </a:spcAft>
              <a:buFont typeface="Arial" panose="020B0604020202020204" pitchFamily="34" charset="0"/>
              <a:buNone/>
              <a:defRPr/>
            </a:pPr>
            <a:r>
              <a:rPr lang="en-US" b="1" dirty="0"/>
              <a:t>Region: </a:t>
            </a:r>
            <a:r>
              <a:rPr lang="en-US" dirty="0"/>
              <a:t>Dalmatia/</a:t>
            </a:r>
            <a:r>
              <a:rPr lang="en-US" dirty="0" err="1"/>
              <a:t>Komarna</a:t>
            </a:r>
            <a:endParaRPr lang="en-US" dirty="0"/>
          </a:p>
          <a:p>
            <a:pPr marL="0" indent="0" eaLnBrk="1" fontAlgn="auto" hangingPunct="1">
              <a:lnSpc>
                <a:spcPct val="119000"/>
              </a:lnSpc>
              <a:spcBef>
                <a:spcPts val="0"/>
              </a:spcBef>
              <a:spcAft>
                <a:spcPts val="0"/>
              </a:spcAft>
              <a:buFont typeface="Arial" panose="020B0604020202020204" pitchFamily="34" charset="0"/>
              <a:buNone/>
              <a:defRPr/>
            </a:pPr>
            <a:r>
              <a:rPr lang="en-US" b="1" dirty="0"/>
              <a:t>Brand:  </a:t>
            </a:r>
            <a:r>
              <a:rPr lang="en-US" dirty="0" err="1"/>
              <a:t>Volarević</a:t>
            </a:r>
            <a:endParaRPr lang="en-US" dirty="0"/>
          </a:p>
          <a:p>
            <a:pPr marL="0" indent="0" eaLnBrk="1" fontAlgn="auto" hangingPunct="1">
              <a:lnSpc>
                <a:spcPct val="119000"/>
              </a:lnSpc>
              <a:spcBef>
                <a:spcPts val="0"/>
              </a:spcBef>
              <a:spcAft>
                <a:spcPts val="0"/>
              </a:spcAft>
              <a:buFont typeface="Arial" panose="020B0604020202020204" pitchFamily="34" charset="0"/>
              <a:buNone/>
              <a:defRPr/>
            </a:pPr>
            <a:r>
              <a:rPr lang="en-US" b="1" dirty="0"/>
              <a:t>Grapes:  </a:t>
            </a:r>
            <a:r>
              <a:rPr lang="en-US" dirty="0"/>
              <a:t>100% Plavac Mali</a:t>
            </a:r>
          </a:p>
          <a:p>
            <a:pPr marL="0" indent="0" eaLnBrk="1" fontAlgn="auto" hangingPunct="1">
              <a:lnSpc>
                <a:spcPct val="119000"/>
              </a:lnSpc>
              <a:spcBef>
                <a:spcPts val="0"/>
              </a:spcBef>
              <a:spcAft>
                <a:spcPts val="0"/>
              </a:spcAft>
              <a:buFont typeface="Arial" panose="020B0604020202020204" pitchFamily="34" charset="0"/>
              <a:buNone/>
              <a:defRPr/>
            </a:pPr>
            <a:r>
              <a:rPr lang="en-US" b="1" dirty="0"/>
              <a:t>Alcohol:  </a:t>
            </a:r>
            <a:r>
              <a:rPr lang="en-US" dirty="0"/>
              <a:t>13.5%</a:t>
            </a:r>
          </a:p>
          <a:p>
            <a:pPr marL="1539875" indent="-1539875" eaLnBrk="1" fontAlgn="auto" hangingPunct="1">
              <a:lnSpc>
                <a:spcPct val="119000"/>
              </a:lnSpc>
              <a:spcBef>
                <a:spcPts val="0"/>
              </a:spcBef>
              <a:spcAft>
                <a:spcPts val="0"/>
              </a:spcAft>
              <a:buFont typeface="Arial" panose="020B0604020202020204" pitchFamily="34" charset="0"/>
              <a:buNone/>
              <a:defRPr/>
            </a:pPr>
            <a:r>
              <a:rPr lang="en-US" b="1" dirty="0"/>
              <a:t>Aromas:  </a:t>
            </a:r>
            <a:r>
              <a:rPr lang="en-US" dirty="0"/>
              <a:t>strawberry, raspberry, red fruits, citrus, lemon peel</a:t>
            </a:r>
          </a:p>
          <a:p>
            <a:pPr marL="1604963" indent="-1604963" eaLnBrk="1" fontAlgn="auto" hangingPunct="1">
              <a:lnSpc>
                <a:spcPct val="119000"/>
              </a:lnSpc>
              <a:spcBef>
                <a:spcPts val="0"/>
              </a:spcBef>
              <a:spcAft>
                <a:spcPts val="0"/>
              </a:spcAft>
              <a:buFont typeface="Arial" panose="020B0604020202020204" pitchFamily="34" charset="0"/>
              <a:buNone/>
              <a:defRPr/>
            </a:pPr>
            <a:r>
              <a:rPr lang="en-US" b="1" dirty="0"/>
              <a:t>Overall:   </a:t>
            </a:r>
            <a:r>
              <a:rPr lang="en-US" dirty="0"/>
              <a:t>high alcohol with robust tannins yet</a:t>
            </a:r>
          </a:p>
          <a:p>
            <a:pPr marL="1604963" indent="-1604963" eaLnBrk="1" fontAlgn="auto" hangingPunct="1">
              <a:lnSpc>
                <a:spcPct val="119000"/>
              </a:lnSpc>
              <a:spcBef>
                <a:spcPts val="0"/>
              </a:spcBef>
              <a:spcAft>
                <a:spcPts val="0"/>
              </a:spcAft>
              <a:buFont typeface="Arial" panose="020B0604020202020204" pitchFamily="34" charset="0"/>
              <a:buNone/>
              <a:defRPr/>
            </a:pPr>
            <a:r>
              <a:rPr lang="en-US" dirty="0"/>
              <a:t>	fresh and fruity with good balance</a:t>
            </a:r>
          </a:p>
          <a:p>
            <a:pPr marL="0" indent="0" eaLnBrk="1" hangingPunct="1">
              <a:buFont typeface="Arial" panose="020B0604020202020204" pitchFamily="34" charset="0"/>
              <a:buNone/>
              <a:defRPr/>
            </a:pPr>
            <a:endParaRPr lang="en-US" dirty="0"/>
          </a:p>
        </p:txBody>
      </p:sp>
      <p:pic>
        <p:nvPicPr>
          <p:cNvPr id="62468" name="Picture 3">
            <a:extLst>
              <a:ext uri="{FF2B5EF4-FFF2-40B4-BE49-F238E27FC236}">
                <a16:creationId xmlns:a16="http://schemas.microsoft.com/office/drawing/2014/main" id="{5551CAB0-FE95-406C-98E5-3007D56F7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0575" y="1825625"/>
            <a:ext cx="3400425"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FC3DB2D7-E76E-4E82-BA8B-481BCDB13953}"/>
              </a:ext>
            </a:extLst>
          </p:cNvPr>
          <p:cNvGrpSpPr>
            <a:grpSpLocks/>
          </p:cNvGrpSpPr>
          <p:nvPr/>
        </p:nvGrpSpPr>
        <p:grpSpPr bwMode="auto">
          <a:xfrm>
            <a:off x="396689" y="1714500"/>
            <a:ext cx="10899962" cy="4938713"/>
            <a:chOff x="396745" y="1714915"/>
            <a:chExt cx="10899905" cy="4938370"/>
          </a:xfrm>
        </p:grpSpPr>
        <p:sp>
          <p:nvSpPr>
            <p:cNvPr id="11" name="Content Placeholder 2">
              <a:extLst>
                <a:ext uri="{FF2B5EF4-FFF2-40B4-BE49-F238E27FC236}">
                  <a16:creationId xmlns:a16="http://schemas.microsoft.com/office/drawing/2014/main" id="{3D3AE1A8-5DF9-4487-81E5-31532AA3DFAB}"/>
                </a:ext>
              </a:extLst>
            </p:cNvPr>
            <p:cNvSpPr txBox="1">
              <a:spLocks/>
            </p:cNvSpPr>
            <p:nvPr/>
          </p:nvSpPr>
          <p:spPr>
            <a:xfrm>
              <a:off x="396745" y="1779998"/>
              <a:ext cx="6670827" cy="475105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4163" indent="-284163" algn="l" fontAlgn="auto">
                <a:lnSpc>
                  <a:spcPct val="119000"/>
                </a:lnSpc>
                <a:spcBef>
                  <a:spcPts val="0"/>
                </a:spcBef>
                <a:spcAft>
                  <a:spcPts val="0"/>
                </a:spcAft>
                <a:buFont typeface="Arial" panose="020B0604020202020204" pitchFamily="34" charset="0"/>
                <a:buChar char="•"/>
                <a:defRPr/>
              </a:pPr>
              <a:r>
                <a:rPr lang="en-US" sz="2800" dirty="0"/>
                <a:t>Winemaking (and partaking) in the Balkan Peninsula has been around since the ancient times of Illyria</a:t>
              </a:r>
            </a:p>
            <a:p>
              <a:pPr algn="l" fontAlgn="auto">
                <a:lnSpc>
                  <a:spcPct val="119000"/>
                </a:lnSpc>
                <a:spcBef>
                  <a:spcPts val="0"/>
                </a:spcBef>
                <a:spcAft>
                  <a:spcPts val="0"/>
                </a:spcAft>
                <a:defRPr/>
              </a:pPr>
              <a:endParaRPr lang="en-US" sz="2800" dirty="0"/>
            </a:p>
            <a:p>
              <a:pPr marL="284163" indent="-284163" algn="l" fontAlgn="auto">
                <a:lnSpc>
                  <a:spcPct val="119000"/>
                </a:lnSpc>
                <a:spcBef>
                  <a:spcPts val="0"/>
                </a:spcBef>
                <a:spcAft>
                  <a:spcPts val="0"/>
                </a:spcAft>
                <a:buFont typeface="Arial" panose="020B0604020202020204" pitchFamily="34" charset="0"/>
                <a:buChar char="•"/>
                <a:defRPr/>
              </a:pPr>
              <a:r>
                <a:rPr lang="en-US" sz="2800" dirty="0"/>
                <a:t>Evidence of the region’s wine producing tradition can be found on medieval Stećci, fortresses and ruins decorated with motifs of grapes and goblets</a:t>
              </a:r>
            </a:p>
          </p:txBody>
        </p:sp>
        <p:pic>
          <p:nvPicPr>
            <p:cNvPr id="9221" name="Picture 12">
              <a:extLst>
                <a:ext uri="{FF2B5EF4-FFF2-40B4-BE49-F238E27FC236}">
                  <a16:creationId xmlns:a16="http://schemas.microsoft.com/office/drawing/2014/main" id="{AC841058-50C2-4813-90F1-AEFE22B066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1425" y="1714915"/>
              <a:ext cx="3705225" cy="49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Title 1">
            <a:extLst>
              <a:ext uri="{FF2B5EF4-FFF2-40B4-BE49-F238E27FC236}">
                <a16:creationId xmlns:a16="http://schemas.microsoft.com/office/drawing/2014/main" id="{D050EE2B-BE71-41C5-9EAF-1DA64420E958}"/>
              </a:ext>
            </a:extLst>
          </p:cNvPr>
          <p:cNvSpPr txBox="1">
            <a:spLocks noChangeArrowheads="1"/>
          </p:cNvSpPr>
          <p:nvPr/>
        </p:nvSpPr>
        <p:spPr bwMode="auto">
          <a:xfrm>
            <a:off x="0" y="20478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defTabSz="914400" eaLnBrk="1" hangingPunct="1">
              <a:spcBef>
                <a:spcPct val="0"/>
              </a:spcBef>
              <a:buFontTx/>
              <a:buNone/>
            </a:pPr>
            <a:r>
              <a:rPr lang="en-US" altLang="en-US" sz="5400"/>
              <a:t>History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5F4B25D-D05B-4A28-B728-EE80746FFC19}"/>
              </a:ext>
            </a:extLst>
          </p:cNvPr>
          <p:cNvSpPr>
            <a:spLocks noGrp="1" noChangeArrowheads="1"/>
          </p:cNvSpPr>
          <p:nvPr>
            <p:ph type="title"/>
          </p:nvPr>
        </p:nvSpPr>
        <p:spPr/>
        <p:txBody>
          <a:bodyPr/>
          <a:lstStyle/>
          <a:p>
            <a:pPr eaLnBrk="1" hangingPunct="1"/>
            <a:r>
              <a:rPr lang="en-US" altLang="en-US"/>
              <a:t>2017 Rizman Tribidrag</a:t>
            </a:r>
          </a:p>
        </p:txBody>
      </p:sp>
      <p:sp>
        <p:nvSpPr>
          <p:cNvPr id="3" name="Content Placeholder 2">
            <a:extLst>
              <a:ext uri="{FF2B5EF4-FFF2-40B4-BE49-F238E27FC236}">
                <a16:creationId xmlns:a16="http://schemas.microsoft.com/office/drawing/2014/main" id="{8AB6ABDE-65B0-4D2A-858F-C6162789C3F0}"/>
              </a:ext>
            </a:extLst>
          </p:cNvPr>
          <p:cNvSpPr>
            <a:spLocks noGrp="1"/>
          </p:cNvSpPr>
          <p:nvPr>
            <p:ph idx="1"/>
          </p:nvPr>
        </p:nvSpPr>
        <p:spPr>
          <a:xfrm>
            <a:off x="260350" y="1825625"/>
            <a:ext cx="8191500" cy="4351338"/>
          </a:xfrm>
        </p:spPr>
        <p:txBody>
          <a:bodyPr/>
          <a:lstStyle/>
          <a:p>
            <a:pPr marL="0" indent="0" eaLnBrk="1" fontAlgn="auto" hangingPunct="1">
              <a:spcAft>
                <a:spcPts val="0"/>
              </a:spcAft>
              <a:buFont typeface="Arial" panose="020B0604020202020204" pitchFamily="34" charset="0"/>
              <a:buNone/>
              <a:defRPr/>
            </a:pPr>
            <a:r>
              <a:rPr lang="en-US" b="1" dirty="0"/>
              <a:t>Region: </a:t>
            </a:r>
            <a:r>
              <a:rPr lang="en-US" dirty="0"/>
              <a:t>Dalmatia</a:t>
            </a:r>
          </a:p>
          <a:p>
            <a:pPr marL="0" indent="0" eaLnBrk="1" fontAlgn="auto" hangingPunct="1">
              <a:spcAft>
                <a:spcPts val="0"/>
              </a:spcAft>
              <a:buFont typeface="Arial" panose="020B0604020202020204" pitchFamily="34" charset="0"/>
              <a:buNone/>
              <a:defRPr/>
            </a:pPr>
            <a:r>
              <a:rPr lang="en-US" b="1" dirty="0"/>
              <a:t>Brand:  </a:t>
            </a:r>
            <a:r>
              <a:rPr lang="en-US" dirty="0" err="1"/>
              <a:t>Rizman</a:t>
            </a:r>
            <a:endParaRPr lang="en-US" dirty="0"/>
          </a:p>
          <a:p>
            <a:pPr marL="0" indent="0" eaLnBrk="1" fontAlgn="auto" hangingPunct="1">
              <a:spcAft>
                <a:spcPts val="0"/>
              </a:spcAft>
              <a:buFont typeface="Arial" panose="020B0604020202020204" pitchFamily="34" charset="0"/>
              <a:buNone/>
              <a:defRPr/>
            </a:pPr>
            <a:r>
              <a:rPr lang="en-US" b="1" dirty="0"/>
              <a:t>Grapes:  </a:t>
            </a:r>
            <a:r>
              <a:rPr lang="en-US" dirty="0" err="1"/>
              <a:t>Tribidrag</a:t>
            </a:r>
            <a:r>
              <a:rPr lang="en-US" dirty="0"/>
              <a:t> 85%, Tempranillo 15%      </a:t>
            </a:r>
          </a:p>
          <a:p>
            <a:pPr marL="0" indent="0" eaLnBrk="1" fontAlgn="auto" hangingPunct="1">
              <a:spcAft>
                <a:spcPts val="0"/>
              </a:spcAft>
              <a:buFont typeface="Arial" panose="020B0604020202020204" pitchFamily="34" charset="0"/>
              <a:buNone/>
              <a:defRPr/>
            </a:pPr>
            <a:r>
              <a:rPr lang="en-US" b="1" dirty="0"/>
              <a:t>Alcohol:  </a:t>
            </a:r>
            <a:r>
              <a:rPr lang="en-US" dirty="0"/>
              <a:t>13.5%</a:t>
            </a:r>
          </a:p>
          <a:p>
            <a:pPr marL="0" indent="0" eaLnBrk="1" fontAlgn="auto" hangingPunct="1">
              <a:spcAft>
                <a:spcPts val="0"/>
              </a:spcAft>
              <a:buFont typeface="Arial" panose="020B0604020202020204" pitchFamily="34" charset="0"/>
              <a:buNone/>
              <a:defRPr/>
            </a:pPr>
            <a:r>
              <a:rPr lang="en-US" b="1" dirty="0"/>
              <a:t>Appearance:  </a:t>
            </a:r>
            <a:r>
              <a:rPr lang="en-US" dirty="0"/>
              <a:t>deep ruby red</a:t>
            </a:r>
          </a:p>
          <a:p>
            <a:pPr marL="1539875" indent="-1539875" eaLnBrk="1" fontAlgn="auto" hangingPunct="1">
              <a:spcAft>
                <a:spcPts val="0"/>
              </a:spcAft>
              <a:buFont typeface="Arial" panose="020B0604020202020204" pitchFamily="34" charset="0"/>
              <a:buNone/>
              <a:defRPr/>
            </a:pPr>
            <a:r>
              <a:rPr lang="en-US" b="1" dirty="0"/>
              <a:t>Aromas:  </a:t>
            </a:r>
            <a:r>
              <a:rPr lang="en-US" dirty="0"/>
              <a:t>plum, black tea, brambles, almond, cherry cola, sweet spice, earth and tobacco</a:t>
            </a:r>
          </a:p>
          <a:p>
            <a:pPr marL="1484313" indent="-1484313" eaLnBrk="1" fontAlgn="auto" hangingPunct="1">
              <a:spcAft>
                <a:spcPts val="0"/>
              </a:spcAft>
              <a:buFont typeface="Arial" panose="020B0604020202020204" pitchFamily="34" charset="0"/>
              <a:buNone/>
              <a:tabLst>
                <a:tab pos="1604963" algn="l"/>
              </a:tabLst>
              <a:defRPr/>
            </a:pPr>
            <a:r>
              <a:rPr lang="en-US" b="1" dirty="0"/>
              <a:t>Overall:  </a:t>
            </a:r>
            <a:r>
              <a:rPr lang="en-US" dirty="0"/>
              <a:t>spicy, with raspberry, and a long earthy leathery note to finish</a:t>
            </a:r>
          </a:p>
          <a:p>
            <a:pPr marL="0" indent="0" eaLnBrk="1" fontAlgn="auto" hangingPunct="1">
              <a:spcAft>
                <a:spcPts val="0"/>
              </a:spcAft>
              <a:buFont typeface="Arial" panose="020B0604020202020204" pitchFamily="34" charset="0"/>
              <a:buNone/>
              <a:defRPr/>
            </a:pPr>
            <a:r>
              <a:rPr lang="en-US" b="1" dirty="0"/>
              <a:t>Similar to:  </a:t>
            </a:r>
            <a:r>
              <a:rPr lang="en-US" dirty="0"/>
              <a:t>Zinfandel!</a:t>
            </a:r>
            <a:endParaRPr lang="en-US" sz="5900" dirty="0"/>
          </a:p>
          <a:p>
            <a:pPr marL="0" indent="0" eaLnBrk="1" hangingPunct="1">
              <a:buFont typeface="Arial" panose="020B0604020202020204" pitchFamily="34" charset="0"/>
              <a:buNone/>
              <a:defRPr/>
            </a:pPr>
            <a:endParaRPr lang="en-US" dirty="0"/>
          </a:p>
        </p:txBody>
      </p:sp>
      <p:pic>
        <p:nvPicPr>
          <p:cNvPr id="64516" name="Picture 3">
            <a:extLst>
              <a:ext uri="{FF2B5EF4-FFF2-40B4-BE49-F238E27FC236}">
                <a16:creationId xmlns:a16="http://schemas.microsoft.com/office/drawing/2014/main" id="{893C9054-07DE-4333-B530-D0ADC7AE30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7900" y="1687513"/>
            <a:ext cx="317023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8F5B361-543E-489A-B65C-5BD5AE9C6C90}"/>
              </a:ext>
            </a:extLst>
          </p:cNvPr>
          <p:cNvSpPr>
            <a:spLocks noGrp="1" noChangeArrowheads="1"/>
          </p:cNvSpPr>
          <p:nvPr>
            <p:ph type="title"/>
          </p:nvPr>
        </p:nvSpPr>
        <p:spPr/>
        <p:txBody>
          <a:bodyPr/>
          <a:lstStyle/>
          <a:p>
            <a:pPr eaLnBrk="1" hangingPunct="1"/>
            <a:r>
              <a:rPr lang="en-US" altLang="en-US"/>
              <a:t>2016 Terra Madre Plavac Mali Premium</a:t>
            </a:r>
          </a:p>
        </p:txBody>
      </p:sp>
      <p:sp>
        <p:nvSpPr>
          <p:cNvPr id="3" name="Content Placeholder 2">
            <a:extLst>
              <a:ext uri="{FF2B5EF4-FFF2-40B4-BE49-F238E27FC236}">
                <a16:creationId xmlns:a16="http://schemas.microsoft.com/office/drawing/2014/main" id="{580366BA-5D11-496B-906B-F0ECCD373E2C}"/>
              </a:ext>
            </a:extLst>
          </p:cNvPr>
          <p:cNvSpPr>
            <a:spLocks noGrp="1"/>
          </p:cNvSpPr>
          <p:nvPr>
            <p:ph idx="1"/>
          </p:nvPr>
        </p:nvSpPr>
        <p:spPr>
          <a:xfrm>
            <a:off x="260350" y="1825625"/>
            <a:ext cx="8702675" cy="4351338"/>
          </a:xfrm>
        </p:spPr>
        <p:txBody>
          <a:bodyPr/>
          <a:lstStyle/>
          <a:p>
            <a:pPr marL="0" indent="0" eaLnBrk="1" fontAlgn="auto" hangingPunct="1">
              <a:lnSpc>
                <a:spcPct val="119000"/>
              </a:lnSpc>
              <a:spcBef>
                <a:spcPts val="0"/>
              </a:spcBef>
              <a:spcAft>
                <a:spcPts val="0"/>
              </a:spcAft>
              <a:buFont typeface="Arial" panose="020B0604020202020204" pitchFamily="34" charset="0"/>
              <a:buNone/>
              <a:defRPr/>
            </a:pPr>
            <a:r>
              <a:rPr lang="en-US" b="1" dirty="0"/>
              <a:t>Region:  </a:t>
            </a:r>
            <a:r>
              <a:rPr lang="en-US" dirty="0"/>
              <a:t>Dalmatia/</a:t>
            </a:r>
            <a:r>
              <a:rPr lang="en-US" dirty="0" err="1"/>
              <a:t>Komarna</a:t>
            </a:r>
            <a:endParaRPr lang="en-US" dirty="0"/>
          </a:p>
          <a:p>
            <a:pPr marL="0" indent="0" eaLnBrk="1" fontAlgn="auto" hangingPunct="1">
              <a:lnSpc>
                <a:spcPct val="119000"/>
              </a:lnSpc>
              <a:spcBef>
                <a:spcPts val="0"/>
              </a:spcBef>
              <a:spcAft>
                <a:spcPts val="0"/>
              </a:spcAft>
              <a:buFont typeface="Arial" panose="020B0604020202020204" pitchFamily="34" charset="0"/>
              <a:buNone/>
              <a:defRPr/>
            </a:pPr>
            <a:r>
              <a:rPr lang="en-US" b="1" dirty="0"/>
              <a:t>Brand:  </a:t>
            </a:r>
            <a:r>
              <a:rPr lang="en-US" dirty="0"/>
              <a:t>Terra Madre</a:t>
            </a:r>
          </a:p>
          <a:p>
            <a:pPr marL="0" indent="0" eaLnBrk="1" fontAlgn="auto" hangingPunct="1">
              <a:lnSpc>
                <a:spcPct val="119000"/>
              </a:lnSpc>
              <a:spcBef>
                <a:spcPts val="0"/>
              </a:spcBef>
              <a:spcAft>
                <a:spcPts val="0"/>
              </a:spcAft>
              <a:buFont typeface="Arial" panose="020B0604020202020204" pitchFamily="34" charset="0"/>
              <a:buNone/>
              <a:defRPr/>
            </a:pPr>
            <a:r>
              <a:rPr lang="en-US" b="1" dirty="0"/>
              <a:t>Grapes:  </a:t>
            </a:r>
            <a:r>
              <a:rPr lang="en-US" dirty="0"/>
              <a:t>Plavac Mali, Syrah, Cabernet Sauvignon</a:t>
            </a:r>
          </a:p>
          <a:p>
            <a:pPr marL="0" indent="0" eaLnBrk="1" fontAlgn="auto" hangingPunct="1">
              <a:lnSpc>
                <a:spcPct val="119000"/>
              </a:lnSpc>
              <a:spcBef>
                <a:spcPts val="0"/>
              </a:spcBef>
              <a:spcAft>
                <a:spcPts val="0"/>
              </a:spcAft>
              <a:buFont typeface="Arial" panose="020B0604020202020204" pitchFamily="34" charset="0"/>
              <a:buNone/>
              <a:defRPr/>
            </a:pPr>
            <a:r>
              <a:rPr lang="en-US" b="1" dirty="0"/>
              <a:t>Alcohol:  </a:t>
            </a:r>
            <a:r>
              <a:rPr lang="en-US" dirty="0"/>
              <a:t>14%</a:t>
            </a:r>
          </a:p>
          <a:p>
            <a:pPr marL="1539875" indent="-1539875" eaLnBrk="1" fontAlgn="auto" hangingPunct="1">
              <a:lnSpc>
                <a:spcPct val="119000"/>
              </a:lnSpc>
              <a:spcBef>
                <a:spcPts val="0"/>
              </a:spcBef>
              <a:spcAft>
                <a:spcPts val="0"/>
              </a:spcAft>
              <a:buFont typeface="Arial" panose="020B0604020202020204" pitchFamily="34" charset="0"/>
              <a:buNone/>
              <a:defRPr/>
            </a:pPr>
            <a:r>
              <a:rPr lang="en-US" b="1" dirty="0"/>
              <a:t>Aromas:  </a:t>
            </a:r>
            <a:r>
              <a:rPr lang="en-US" dirty="0"/>
              <a:t>figs, dried apricots, vanilla, </a:t>
            </a:r>
            <a:r>
              <a:rPr lang="en-US" dirty="0" err="1"/>
              <a:t>raisined</a:t>
            </a:r>
            <a:r>
              <a:rPr lang="en-US" dirty="0"/>
              <a:t> fruits, cranberry, smoky vanilla</a:t>
            </a:r>
          </a:p>
          <a:p>
            <a:pPr marL="1539875" indent="-1539875" eaLnBrk="1" fontAlgn="auto" hangingPunct="1">
              <a:lnSpc>
                <a:spcPct val="119000"/>
              </a:lnSpc>
              <a:spcBef>
                <a:spcPts val="0"/>
              </a:spcBef>
              <a:spcAft>
                <a:spcPts val="0"/>
              </a:spcAft>
              <a:buFont typeface="Arial" panose="020B0604020202020204" pitchFamily="34" charset="0"/>
              <a:buNone/>
              <a:defRPr/>
            </a:pPr>
            <a:r>
              <a:rPr lang="en-US" b="1" dirty="0"/>
              <a:t>Overall:  </a:t>
            </a:r>
            <a:r>
              <a:rPr lang="en-US" dirty="0"/>
              <a:t>concentrated and rich with fruit and spice</a:t>
            </a:r>
          </a:p>
          <a:p>
            <a:pPr marL="0" indent="0" eaLnBrk="1" hangingPunct="1">
              <a:buFont typeface="Arial" panose="020B0604020202020204" pitchFamily="34" charset="0"/>
              <a:buNone/>
              <a:defRPr/>
            </a:pPr>
            <a:endParaRPr lang="en-US" dirty="0"/>
          </a:p>
        </p:txBody>
      </p:sp>
      <p:pic>
        <p:nvPicPr>
          <p:cNvPr id="66564" name="Picture 4">
            <a:extLst>
              <a:ext uri="{FF2B5EF4-FFF2-40B4-BE49-F238E27FC236}">
                <a16:creationId xmlns:a16="http://schemas.microsoft.com/office/drawing/2014/main" id="{5670FB20-72A6-4B18-B3EE-0A18A37417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85325" y="1825625"/>
            <a:ext cx="21844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2888C412-9895-482E-82BA-AB3405EF5301}"/>
              </a:ext>
            </a:extLst>
          </p:cNvPr>
          <p:cNvSpPr>
            <a:spLocks noGrp="1" noChangeArrowheads="1"/>
          </p:cNvSpPr>
          <p:nvPr>
            <p:ph type="title"/>
          </p:nvPr>
        </p:nvSpPr>
        <p:spPr/>
        <p:txBody>
          <a:bodyPr/>
          <a:lstStyle/>
          <a:p>
            <a:pPr eaLnBrk="1" hangingPunct="1"/>
            <a:r>
              <a:rPr lang="en-US" altLang="en-US"/>
              <a:t>2016 Komarna 7 (K7)            Plavac Mali</a:t>
            </a:r>
          </a:p>
        </p:txBody>
      </p:sp>
      <p:sp>
        <p:nvSpPr>
          <p:cNvPr id="3" name="Content Placeholder 2">
            <a:extLst>
              <a:ext uri="{FF2B5EF4-FFF2-40B4-BE49-F238E27FC236}">
                <a16:creationId xmlns:a16="http://schemas.microsoft.com/office/drawing/2014/main" id="{88C59F6C-0FDE-4D5F-AF9A-20B860246D63}"/>
              </a:ext>
            </a:extLst>
          </p:cNvPr>
          <p:cNvSpPr>
            <a:spLocks noGrp="1"/>
          </p:cNvSpPr>
          <p:nvPr>
            <p:ph idx="1"/>
          </p:nvPr>
        </p:nvSpPr>
        <p:spPr>
          <a:xfrm>
            <a:off x="260350" y="1825625"/>
            <a:ext cx="9536113" cy="4351338"/>
          </a:xfrm>
        </p:spPr>
        <p:txBody>
          <a:bodyPr/>
          <a:lstStyle/>
          <a:p>
            <a:pPr marL="0" indent="0" eaLnBrk="1" fontAlgn="auto" hangingPunct="1">
              <a:lnSpc>
                <a:spcPct val="119000"/>
              </a:lnSpc>
              <a:spcBef>
                <a:spcPts val="0"/>
              </a:spcBef>
              <a:spcAft>
                <a:spcPts val="0"/>
              </a:spcAft>
              <a:buFont typeface="Arial" panose="020B0604020202020204" pitchFamily="34" charset="0"/>
              <a:buNone/>
              <a:defRPr/>
            </a:pPr>
            <a:r>
              <a:rPr lang="en-US" b="1" dirty="0"/>
              <a:t>Region: </a:t>
            </a:r>
            <a:r>
              <a:rPr lang="en-US" dirty="0"/>
              <a:t>Dalmatia/</a:t>
            </a:r>
            <a:r>
              <a:rPr lang="en-US" dirty="0" err="1"/>
              <a:t>Komarna</a:t>
            </a:r>
            <a:endParaRPr lang="en-US" dirty="0"/>
          </a:p>
          <a:p>
            <a:pPr marL="0" indent="0" eaLnBrk="1" fontAlgn="auto" hangingPunct="1">
              <a:lnSpc>
                <a:spcPct val="119000"/>
              </a:lnSpc>
              <a:spcBef>
                <a:spcPts val="0"/>
              </a:spcBef>
              <a:spcAft>
                <a:spcPts val="0"/>
              </a:spcAft>
              <a:buFont typeface="Arial" panose="020B0604020202020204" pitchFamily="34" charset="0"/>
              <a:buNone/>
              <a:defRPr/>
            </a:pPr>
            <a:r>
              <a:rPr lang="en-US" b="1" dirty="0"/>
              <a:t>Brand:  </a:t>
            </a:r>
            <a:r>
              <a:rPr lang="en-US" dirty="0"/>
              <a:t>K7 (</a:t>
            </a:r>
            <a:r>
              <a:rPr lang="en-US" dirty="0" err="1"/>
              <a:t>Komarna</a:t>
            </a:r>
            <a:r>
              <a:rPr lang="en-US" dirty="0"/>
              <a:t> 7)</a:t>
            </a:r>
          </a:p>
          <a:p>
            <a:pPr marL="0" indent="0" eaLnBrk="1" fontAlgn="auto" hangingPunct="1">
              <a:lnSpc>
                <a:spcPct val="119000"/>
              </a:lnSpc>
              <a:spcBef>
                <a:spcPts val="0"/>
              </a:spcBef>
              <a:spcAft>
                <a:spcPts val="0"/>
              </a:spcAft>
              <a:buFont typeface="Arial" panose="020B0604020202020204" pitchFamily="34" charset="0"/>
              <a:buNone/>
              <a:defRPr/>
            </a:pPr>
            <a:r>
              <a:rPr lang="en-US" b="1" dirty="0"/>
              <a:t>Grapes:  </a:t>
            </a:r>
            <a:r>
              <a:rPr lang="en-US" dirty="0"/>
              <a:t>100% Plavac Mali</a:t>
            </a:r>
          </a:p>
          <a:p>
            <a:pPr marL="0" indent="0" eaLnBrk="1" fontAlgn="auto" hangingPunct="1">
              <a:lnSpc>
                <a:spcPct val="119000"/>
              </a:lnSpc>
              <a:spcBef>
                <a:spcPts val="0"/>
              </a:spcBef>
              <a:spcAft>
                <a:spcPts val="0"/>
              </a:spcAft>
              <a:buFont typeface="Arial" panose="020B0604020202020204" pitchFamily="34" charset="0"/>
              <a:buNone/>
              <a:defRPr/>
            </a:pPr>
            <a:r>
              <a:rPr lang="en-US" b="1" dirty="0"/>
              <a:t>Alcohol:  </a:t>
            </a:r>
            <a:r>
              <a:rPr lang="en-US" dirty="0"/>
              <a:t>14.5%</a:t>
            </a:r>
          </a:p>
          <a:p>
            <a:pPr marL="0" indent="0" eaLnBrk="1" fontAlgn="auto" hangingPunct="1">
              <a:lnSpc>
                <a:spcPct val="119000"/>
              </a:lnSpc>
              <a:spcBef>
                <a:spcPts val="0"/>
              </a:spcBef>
              <a:spcAft>
                <a:spcPts val="0"/>
              </a:spcAft>
              <a:buFont typeface="Arial" panose="020B0604020202020204" pitchFamily="34" charset="0"/>
              <a:buNone/>
              <a:defRPr/>
            </a:pPr>
            <a:r>
              <a:rPr lang="en-US" b="1" dirty="0"/>
              <a:t>Appearance:  </a:t>
            </a:r>
            <a:r>
              <a:rPr lang="en-US" dirty="0"/>
              <a:t>medium red</a:t>
            </a:r>
          </a:p>
          <a:p>
            <a:pPr marL="1484313" indent="-1484313" eaLnBrk="1" fontAlgn="auto" hangingPunct="1">
              <a:lnSpc>
                <a:spcPct val="119000"/>
              </a:lnSpc>
              <a:spcBef>
                <a:spcPts val="0"/>
              </a:spcBef>
              <a:spcAft>
                <a:spcPts val="0"/>
              </a:spcAft>
              <a:buFont typeface="Arial" panose="020B0604020202020204" pitchFamily="34" charset="0"/>
              <a:buNone/>
              <a:defRPr/>
            </a:pPr>
            <a:r>
              <a:rPr lang="en-US" b="1" dirty="0"/>
              <a:t>Aromas:  </a:t>
            </a:r>
            <a:r>
              <a:rPr lang="en-US" dirty="0"/>
              <a:t>black fruits, spice, plum, blackberry, pepper, dark chocolate, fig, tobacco, vanilla</a:t>
            </a:r>
          </a:p>
          <a:p>
            <a:pPr marL="1484313" indent="-1484313" eaLnBrk="1" fontAlgn="auto" hangingPunct="1">
              <a:lnSpc>
                <a:spcPct val="119000"/>
              </a:lnSpc>
              <a:spcBef>
                <a:spcPts val="0"/>
              </a:spcBef>
              <a:spcAft>
                <a:spcPts val="0"/>
              </a:spcAft>
              <a:buFont typeface="Arial" panose="020B0604020202020204" pitchFamily="34" charset="0"/>
              <a:buNone/>
              <a:defRPr/>
            </a:pPr>
            <a:r>
              <a:rPr lang="en-US" b="1" dirty="0"/>
              <a:t>Overall:</a:t>
            </a:r>
            <a:r>
              <a:rPr lang="en-US" dirty="0"/>
              <a:t>  moderate silky tannins, rich plum &amp; berry with a subtle spice, </a:t>
            </a:r>
            <a:r>
              <a:rPr lang="en-US" dirty="0">
                <a:solidFill>
                  <a:srgbClr val="FF0000"/>
                </a:solidFill>
              </a:rPr>
              <a:t>d</a:t>
            </a:r>
            <a:r>
              <a:rPr lang="en-US" dirty="0">
                <a:solidFill>
                  <a:srgbClr val="C00000"/>
                </a:solidFill>
              </a:rPr>
              <a:t>ecant for at least 30 min</a:t>
            </a:r>
          </a:p>
        </p:txBody>
      </p:sp>
      <p:pic>
        <p:nvPicPr>
          <p:cNvPr id="68612" name="Picture 3">
            <a:extLst>
              <a:ext uri="{FF2B5EF4-FFF2-40B4-BE49-F238E27FC236}">
                <a16:creationId xmlns:a16="http://schemas.microsoft.com/office/drawing/2014/main" id="{314CABBD-9AF0-4FE5-9DED-4BE0730B35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90088" y="1825625"/>
            <a:ext cx="244951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7FB2545-4119-4D2A-B5CE-5ECBC8A9472C}"/>
              </a:ext>
            </a:extLst>
          </p:cNvPr>
          <p:cNvSpPr>
            <a:spLocks noGrp="1" noChangeArrowheads="1"/>
          </p:cNvSpPr>
          <p:nvPr>
            <p:ph type="title"/>
          </p:nvPr>
        </p:nvSpPr>
        <p:spPr/>
        <p:txBody>
          <a:bodyPr/>
          <a:lstStyle/>
          <a:p>
            <a:pPr eaLnBrk="1" hangingPunct="1"/>
            <a:r>
              <a:rPr lang="en-US" altLang="en-US"/>
              <a:t>2015 Volarević Plavac Mali Syrtis</a:t>
            </a:r>
          </a:p>
        </p:txBody>
      </p:sp>
      <p:sp>
        <p:nvSpPr>
          <p:cNvPr id="3" name="Content Placeholder 2">
            <a:extLst>
              <a:ext uri="{FF2B5EF4-FFF2-40B4-BE49-F238E27FC236}">
                <a16:creationId xmlns:a16="http://schemas.microsoft.com/office/drawing/2014/main" id="{E2BB5CEB-D7B4-4B7B-AA6E-F6DA4EC02496}"/>
              </a:ext>
            </a:extLst>
          </p:cNvPr>
          <p:cNvSpPr>
            <a:spLocks noGrp="1"/>
          </p:cNvSpPr>
          <p:nvPr>
            <p:ph idx="1"/>
          </p:nvPr>
        </p:nvSpPr>
        <p:spPr>
          <a:xfrm>
            <a:off x="260350" y="1825625"/>
            <a:ext cx="8702675" cy="5395913"/>
          </a:xfrm>
        </p:spPr>
        <p:txBody>
          <a:bodyPr/>
          <a:lstStyle/>
          <a:p>
            <a:pPr marL="0" indent="0" eaLnBrk="1" fontAlgn="auto" hangingPunct="1">
              <a:lnSpc>
                <a:spcPct val="119000"/>
              </a:lnSpc>
              <a:spcBef>
                <a:spcPts val="0"/>
              </a:spcBef>
              <a:spcAft>
                <a:spcPts val="0"/>
              </a:spcAft>
              <a:buFont typeface="Arial" panose="020B0604020202020204" pitchFamily="34" charset="0"/>
              <a:buNone/>
              <a:defRPr/>
            </a:pPr>
            <a:r>
              <a:rPr lang="en-US" b="1" dirty="0"/>
              <a:t>Region:  </a:t>
            </a:r>
            <a:r>
              <a:rPr lang="en-US" dirty="0"/>
              <a:t>Dalmatia</a:t>
            </a:r>
          </a:p>
          <a:p>
            <a:pPr marL="0" indent="0" eaLnBrk="1" fontAlgn="auto" hangingPunct="1">
              <a:lnSpc>
                <a:spcPct val="119000"/>
              </a:lnSpc>
              <a:spcBef>
                <a:spcPts val="0"/>
              </a:spcBef>
              <a:spcAft>
                <a:spcPts val="0"/>
              </a:spcAft>
              <a:buFont typeface="Arial" panose="020B0604020202020204" pitchFamily="34" charset="0"/>
              <a:buNone/>
              <a:defRPr/>
            </a:pPr>
            <a:r>
              <a:rPr lang="en-US" b="1" dirty="0"/>
              <a:t>Brand:  </a:t>
            </a:r>
            <a:r>
              <a:rPr lang="en-US" dirty="0" err="1"/>
              <a:t>Volarević</a:t>
            </a:r>
            <a:r>
              <a:rPr lang="en-US" dirty="0"/>
              <a:t> Winery</a:t>
            </a:r>
          </a:p>
          <a:p>
            <a:pPr marL="0" indent="0" eaLnBrk="1" fontAlgn="auto" hangingPunct="1">
              <a:lnSpc>
                <a:spcPct val="119000"/>
              </a:lnSpc>
              <a:spcBef>
                <a:spcPts val="0"/>
              </a:spcBef>
              <a:spcAft>
                <a:spcPts val="0"/>
              </a:spcAft>
              <a:buFont typeface="Arial" panose="020B0604020202020204" pitchFamily="34" charset="0"/>
              <a:buNone/>
              <a:defRPr/>
            </a:pPr>
            <a:r>
              <a:rPr lang="en-US" b="1" dirty="0"/>
              <a:t>Grapes:  </a:t>
            </a:r>
            <a:r>
              <a:rPr lang="en-US" dirty="0"/>
              <a:t>100% Plavac Mali</a:t>
            </a:r>
          </a:p>
          <a:p>
            <a:pPr marL="0" indent="0" eaLnBrk="1" fontAlgn="auto" hangingPunct="1">
              <a:lnSpc>
                <a:spcPct val="119000"/>
              </a:lnSpc>
              <a:spcBef>
                <a:spcPts val="0"/>
              </a:spcBef>
              <a:spcAft>
                <a:spcPts val="0"/>
              </a:spcAft>
              <a:buFont typeface="Arial" panose="020B0604020202020204" pitchFamily="34" charset="0"/>
              <a:buNone/>
              <a:defRPr/>
            </a:pPr>
            <a:r>
              <a:rPr lang="en-US" b="1" dirty="0"/>
              <a:t>Alcohol:  </a:t>
            </a:r>
            <a:r>
              <a:rPr lang="en-US" dirty="0"/>
              <a:t>14%</a:t>
            </a:r>
          </a:p>
          <a:p>
            <a:pPr marL="0" indent="0" eaLnBrk="1" fontAlgn="auto" hangingPunct="1">
              <a:lnSpc>
                <a:spcPct val="119000"/>
              </a:lnSpc>
              <a:spcBef>
                <a:spcPts val="0"/>
              </a:spcBef>
              <a:spcAft>
                <a:spcPts val="0"/>
              </a:spcAft>
              <a:buFont typeface="Arial" panose="020B0604020202020204" pitchFamily="34" charset="0"/>
              <a:buNone/>
              <a:defRPr/>
            </a:pPr>
            <a:r>
              <a:rPr lang="en-US" b="1" dirty="0"/>
              <a:t>Appearance:  </a:t>
            </a:r>
            <a:r>
              <a:rPr lang="en-US" dirty="0"/>
              <a:t>rich red</a:t>
            </a:r>
          </a:p>
          <a:p>
            <a:pPr marL="1604963" indent="-1604963" eaLnBrk="1" fontAlgn="auto" hangingPunct="1">
              <a:lnSpc>
                <a:spcPct val="119000"/>
              </a:lnSpc>
              <a:spcBef>
                <a:spcPts val="0"/>
              </a:spcBef>
              <a:spcAft>
                <a:spcPts val="0"/>
              </a:spcAft>
              <a:buFont typeface="Arial" panose="020B0604020202020204" pitchFamily="34" charset="0"/>
              <a:buNone/>
              <a:defRPr/>
            </a:pPr>
            <a:r>
              <a:rPr lang="en-US" b="1" dirty="0"/>
              <a:t>Aromas:  </a:t>
            </a:r>
            <a:r>
              <a:rPr lang="en-US" dirty="0"/>
              <a:t>blackberry, blueberry, herbs, cola, chocolate, leather, cherry, cranberry</a:t>
            </a:r>
          </a:p>
          <a:p>
            <a:pPr marL="1539875" indent="-1539875" eaLnBrk="1" fontAlgn="auto" hangingPunct="1">
              <a:lnSpc>
                <a:spcPct val="119000"/>
              </a:lnSpc>
              <a:spcBef>
                <a:spcPts val="0"/>
              </a:spcBef>
              <a:spcAft>
                <a:spcPts val="0"/>
              </a:spcAft>
              <a:buFont typeface="Arial" panose="020B0604020202020204" pitchFamily="34" charset="0"/>
              <a:buNone/>
              <a:defRPr/>
            </a:pPr>
            <a:r>
              <a:rPr lang="en-US" b="1" dirty="0"/>
              <a:t>Overall:  </a:t>
            </a:r>
            <a:r>
              <a:rPr lang="en-US" dirty="0"/>
              <a:t>full-bodied, black plum, hints of cranberry and clove, nice balance</a:t>
            </a:r>
          </a:p>
        </p:txBody>
      </p:sp>
      <p:pic>
        <p:nvPicPr>
          <p:cNvPr id="70660" name="Picture 4">
            <a:extLst>
              <a:ext uri="{FF2B5EF4-FFF2-40B4-BE49-F238E27FC236}">
                <a16:creationId xmlns:a16="http://schemas.microsoft.com/office/drawing/2014/main" id="{68019BF3-53CB-49EA-92CE-8C5D842EEB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28200" y="1852613"/>
            <a:ext cx="194468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7DE8BC-536E-49EF-B888-830B42F60B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541" y="0"/>
            <a:ext cx="12425082" cy="6810935"/>
          </a:xfrm>
          <a:prstGeom prst="rect">
            <a:avLst/>
          </a:prstGeom>
        </p:spPr>
      </p:pic>
      <p:sp>
        <p:nvSpPr>
          <p:cNvPr id="72706" name="Title 1">
            <a:extLst>
              <a:ext uri="{FF2B5EF4-FFF2-40B4-BE49-F238E27FC236}">
                <a16:creationId xmlns:a16="http://schemas.microsoft.com/office/drawing/2014/main" id="{54D3BD61-8F7F-49C9-8126-0A82E8903506}"/>
              </a:ext>
            </a:extLst>
          </p:cNvPr>
          <p:cNvSpPr>
            <a:spLocks noGrp="1" noChangeArrowheads="1"/>
          </p:cNvSpPr>
          <p:nvPr>
            <p:ph type="ctrTitle"/>
          </p:nvPr>
        </p:nvSpPr>
        <p:spPr>
          <a:xfrm>
            <a:off x="4637496" y="131040"/>
            <a:ext cx="7806432" cy="1643903"/>
          </a:xfrm>
        </p:spPr>
        <p:txBody>
          <a:bodyPr/>
          <a:lstStyle/>
          <a:p>
            <a:pPr eaLnBrk="1" hangingPunct="1"/>
            <a:r>
              <a:rPr lang="en-US" altLang="en-US" dirty="0"/>
              <a:t>Bosnia-Herzegovina</a:t>
            </a:r>
            <a:br>
              <a:rPr lang="en-US" altLang="en-US" dirty="0"/>
            </a:br>
            <a:r>
              <a:rPr lang="en-US" altLang="en-US" dirty="0"/>
              <a:t>Wine List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A04A58B6-11DC-486E-B798-5F497EA0702E}"/>
              </a:ext>
            </a:extLst>
          </p:cNvPr>
          <p:cNvSpPr>
            <a:spLocks noGrp="1" noChangeArrowheads="1"/>
          </p:cNvSpPr>
          <p:nvPr>
            <p:ph type="ctrTitle"/>
          </p:nvPr>
        </p:nvSpPr>
        <p:spPr>
          <a:xfrm>
            <a:off x="2009775" y="425450"/>
            <a:ext cx="9144000" cy="771525"/>
          </a:xfrm>
        </p:spPr>
        <p:txBody>
          <a:bodyPr/>
          <a:lstStyle/>
          <a:p>
            <a:pPr eaLnBrk="1" hangingPunct="1"/>
            <a:r>
              <a:rPr lang="en-US" altLang="en-US"/>
              <a:t>2019 Stone Cuvee</a:t>
            </a:r>
          </a:p>
        </p:txBody>
      </p:sp>
      <p:sp>
        <p:nvSpPr>
          <p:cNvPr id="3" name="Subtitle 2">
            <a:extLst>
              <a:ext uri="{FF2B5EF4-FFF2-40B4-BE49-F238E27FC236}">
                <a16:creationId xmlns:a16="http://schemas.microsoft.com/office/drawing/2014/main" id="{01592E5F-34C4-4AD7-AA2E-DB21E5FC7FBF}"/>
              </a:ext>
            </a:extLst>
          </p:cNvPr>
          <p:cNvSpPr>
            <a:spLocks noGrp="1"/>
          </p:cNvSpPr>
          <p:nvPr>
            <p:ph type="subTitle" idx="1"/>
          </p:nvPr>
        </p:nvSpPr>
        <p:spPr>
          <a:xfrm>
            <a:off x="339725" y="1731963"/>
            <a:ext cx="9799638" cy="4502150"/>
          </a:xfrm>
        </p:spPr>
        <p:txBody>
          <a:bodyPr rtlCol="0">
            <a:noAutofit/>
          </a:bodyPr>
          <a:lstStyle/>
          <a:p>
            <a:pPr algn="l" eaLnBrk="1" fontAlgn="auto" hangingPunct="1">
              <a:lnSpc>
                <a:spcPct val="129000"/>
              </a:lnSpc>
              <a:spcBef>
                <a:spcPts val="0"/>
              </a:spcBef>
              <a:spcAft>
                <a:spcPts val="0"/>
              </a:spcAft>
              <a:defRPr/>
            </a:pPr>
            <a:r>
              <a:rPr lang="en-US" sz="2600" b="1" dirty="0"/>
              <a:t>Region: </a:t>
            </a:r>
            <a:r>
              <a:rPr lang="en-US" sz="2600" dirty="0"/>
              <a:t>Bosnia-Herzegovina</a:t>
            </a:r>
          </a:p>
          <a:p>
            <a:pPr algn="l" eaLnBrk="1" fontAlgn="auto" hangingPunct="1">
              <a:lnSpc>
                <a:spcPct val="129000"/>
              </a:lnSpc>
              <a:spcBef>
                <a:spcPts val="0"/>
              </a:spcBef>
              <a:spcAft>
                <a:spcPts val="0"/>
              </a:spcAft>
              <a:defRPr/>
            </a:pPr>
            <a:r>
              <a:rPr lang="en-US" sz="2600" b="1" dirty="0"/>
              <a:t>Brand:  </a:t>
            </a:r>
            <a:r>
              <a:rPr lang="en-US" sz="2600" dirty="0"/>
              <a:t>Wines of Illyria</a:t>
            </a:r>
          </a:p>
          <a:p>
            <a:pPr algn="l" eaLnBrk="1" fontAlgn="auto" hangingPunct="1">
              <a:lnSpc>
                <a:spcPct val="129000"/>
              </a:lnSpc>
              <a:spcBef>
                <a:spcPts val="0"/>
              </a:spcBef>
              <a:spcAft>
                <a:spcPts val="0"/>
              </a:spcAft>
              <a:defRPr/>
            </a:pPr>
            <a:r>
              <a:rPr lang="en-US" sz="2600" b="1" dirty="0"/>
              <a:t>Grapes:  </a:t>
            </a:r>
            <a:r>
              <a:rPr lang="en-US" sz="2600" dirty="0" err="1">
                <a:latin typeface="+mn-lt"/>
                <a:cs typeface="Calibri" panose="020F0502020204030204" pitchFamily="34" charset="0"/>
              </a:rPr>
              <a:t>Ž</a:t>
            </a:r>
            <a:r>
              <a:rPr lang="en-US" sz="2600" dirty="0" err="1"/>
              <a:t>ilavka</a:t>
            </a:r>
            <a:r>
              <a:rPr lang="en-US" sz="2600" dirty="0"/>
              <a:t> 90%, Bena 10%</a:t>
            </a:r>
          </a:p>
          <a:p>
            <a:pPr algn="l" eaLnBrk="1" fontAlgn="auto" hangingPunct="1">
              <a:lnSpc>
                <a:spcPct val="129000"/>
              </a:lnSpc>
              <a:spcBef>
                <a:spcPts val="0"/>
              </a:spcBef>
              <a:spcAft>
                <a:spcPts val="0"/>
              </a:spcAft>
              <a:defRPr/>
            </a:pPr>
            <a:r>
              <a:rPr lang="en-US" sz="2600" b="1" dirty="0"/>
              <a:t>Alcohol:  </a:t>
            </a:r>
            <a:r>
              <a:rPr lang="en-US" sz="2600" dirty="0"/>
              <a:t>13%</a:t>
            </a:r>
          </a:p>
          <a:p>
            <a:pPr algn="l" eaLnBrk="1" fontAlgn="auto" hangingPunct="1">
              <a:lnSpc>
                <a:spcPct val="129000"/>
              </a:lnSpc>
              <a:spcBef>
                <a:spcPts val="0"/>
              </a:spcBef>
              <a:spcAft>
                <a:spcPts val="0"/>
              </a:spcAft>
              <a:defRPr/>
            </a:pPr>
            <a:r>
              <a:rPr lang="en-US" sz="2600" b="1" dirty="0"/>
              <a:t>Appearance:  </a:t>
            </a:r>
            <a:r>
              <a:rPr lang="en-US" sz="2600" dirty="0"/>
              <a:t>clear, bright, reflective, light yellowish-green</a:t>
            </a:r>
          </a:p>
          <a:p>
            <a:pPr marL="1430338" indent="-1430338" algn="l" eaLnBrk="1" fontAlgn="auto" hangingPunct="1">
              <a:lnSpc>
                <a:spcPct val="129000"/>
              </a:lnSpc>
              <a:spcBef>
                <a:spcPts val="0"/>
              </a:spcBef>
              <a:spcAft>
                <a:spcPts val="0"/>
              </a:spcAft>
              <a:defRPr/>
            </a:pPr>
            <a:r>
              <a:rPr lang="en-US" sz="2600" b="1" dirty="0"/>
              <a:t>Aromas:  </a:t>
            </a:r>
            <a:r>
              <a:rPr lang="en-US" sz="2600" dirty="0"/>
              <a:t>green apples, lychee, pineapple, honey, chamomile, minerals, apricots</a:t>
            </a:r>
          </a:p>
          <a:p>
            <a:pPr marL="1430338" indent="-1430338" algn="l" eaLnBrk="1" fontAlgn="auto" hangingPunct="1">
              <a:lnSpc>
                <a:spcPct val="129000"/>
              </a:lnSpc>
              <a:spcBef>
                <a:spcPts val="0"/>
              </a:spcBef>
              <a:spcAft>
                <a:spcPts val="0"/>
              </a:spcAft>
              <a:defRPr/>
            </a:pPr>
            <a:r>
              <a:rPr lang="en-US" sz="2600" b="1" dirty="0"/>
              <a:t>Overall:  </a:t>
            </a:r>
            <a:r>
              <a:rPr lang="en-US" sz="2600" dirty="0"/>
              <a:t>clean &amp; refreshing, apricot, minerals, with herbal finish</a:t>
            </a:r>
          </a:p>
          <a:p>
            <a:pPr marL="1430338" indent="-1430338" algn="l" eaLnBrk="1" fontAlgn="auto" hangingPunct="1">
              <a:lnSpc>
                <a:spcPct val="129000"/>
              </a:lnSpc>
              <a:spcBef>
                <a:spcPts val="0"/>
              </a:spcBef>
              <a:spcAft>
                <a:spcPts val="0"/>
              </a:spcAft>
              <a:defRPr/>
            </a:pPr>
            <a:r>
              <a:rPr lang="en-US" sz="2600" b="1" dirty="0"/>
              <a:t>Similar to:  </a:t>
            </a:r>
            <a:r>
              <a:rPr lang="en-US" sz="2600" dirty="0"/>
              <a:t>White Burgundy from Meursault region</a:t>
            </a:r>
          </a:p>
        </p:txBody>
      </p:sp>
      <p:pic>
        <p:nvPicPr>
          <p:cNvPr id="73732" name="Picture 3">
            <a:extLst>
              <a:ext uri="{FF2B5EF4-FFF2-40B4-BE49-F238E27FC236}">
                <a16:creationId xmlns:a16="http://schemas.microsoft.com/office/drawing/2014/main" id="{28A120EF-B03C-4FF0-B546-4A81A1A7C3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39363" y="1827213"/>
            <a:ext cx="190023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021F495-B5D0-48AD-81A4-098654E8E22C}"/>
              </a:ext>
            </a:extLst>
          </p:cNvPr>
          <p:cNvSpPr>
            <a:spLocks noGrp="1" noChangeArrowheads="1"/>
          </p:cNvSpPr>
          <p:nvPr>
            <p:ph type="ctrTitle"/>
          </p:nvPr>
        </p:nvSpPr>
        <p:spPr>
          <a:xfrm>
            <a:off x="2071688" y="550863"/>
            <a:ext cx="9144000" cy="900112"/>
          </a:xfrm>
        </p:spPr>
        <p:txBody>
          <a:bodyPr/>
          <a:lstStyle/>
          <a:p>
            <a:pPr eaLnBrk="1" hangingPunct="1"/>
            <a:r>
              <a:rPr lang="en-US" altLang="en-US"/>
              <a:t>2019 Vukoje Tamjanika   </a:t>
            </a:r>
            <a:r>
              <a:rPr lang="en-US" altLang="en-US" sz="3600"/>
              <a:t>(Tam-yan-eeka)</a:t>
            </a:r>
            <a:endParaRPr lang="en-US" altLang="en-US"/>
          </a:p>
        </p:txBody>
      </p:sp>
      <p:sp>
        <p:nvSpPr>
          <p:cNvPr id="3" name="Subtitle 2">
            <a:extLst>
              <a:ext uri="{FF2B5EF4-FFF2-40B4-BE49-F238E27FC236}">
                <a16:creationId xmlns:a16="http://schemas.microsoft.com/office/drawing/2014/main" id="{269DD26B-D9E0-4B01-85AE-3F16488CC2A4}"/>
              </a:ext>
            </a:extLst>
          </p:cNvPr>
          <p:cNvSpPr>
            <a:spLocks noGrp="1"/>
          </p:cNvSpPr>
          <p:nvPr>
            <p:ph type="subTitle" idx="1"/>
          </p:nvPr>
        </p:nvSpPr>
        <p:spPr>
          <a:xfrm>
            <a:off x="339725" y="1930400"/>
            <a:ext cx="8948738" cy="4502150"/>
          </a:xfrm>
        </p:spPr>
        <p:txBody>
          <a:bodyPr rtlCol="0">
            <a:normAutofit fontScale="92500" lnSpcReduction="10000"/>
          </a:bodyPr>
          <a:lstStyle/>
          <a:p>
            <a:pPr algn="l" eaLnBrk="1" fontAlgn="auto" hangingPunct="1">
              <a:lnSpc>
                <a:spcPct val="129000"/>
              </a:lnSpc>
              <a:spcBef>
                <a:spcPts val="0"/>
              </a:spcBef>
              <a:spcAft>
                <a:spcPts val="0"/>
              </a:spcAft>
              <a:defRPr/>
            </a:pPr>
            <a:r>
              <a:rPr lang="en-US" sz="2800" b="1" dirty="0"/>
              <a:t>Region:  </a:t>
            </a:r>
            <a:r>
              <a:rPr lang="en-US" sz="2800" dirty="0"/>
              <a:t>Herzegovina</a:t>
            </a:r>
          </a:p>
          <a:p>
            <a:pPr algn="l" eaLnBrk="1" fontAlgn="auto" hangingPunct="1">
              <a:lnSpc>
                <a:spcPct val="129000"/>
              </a:lnSpc>
              <a:spcBef>
                <a:spcPts val="0"/>
              </a:spcBef>
              <a:spcAft>
                <a:spcPts val="0"/>
              </a:spcAft>
              <a:defRPr/>
            </a:pPr>
            <a:r>
              <a:rPr lang="en-US" sz="2800" b="1" dirty="0"/>
              <a:t>Brand:  </a:t>
            </a:r>
            <a:r>
              <a:rPr lang="en-US" sz="2800" dirty="0"/>
              <a:t>Wines of Illyria</a:t>
            </a:r>
          </a:p>
          <a:p>
            <a:pPr algn="l" eaLnBrk="1" fontAlgn="auto" hangingPunct="1">
              <a:lnSpc>
                <a:spcPct val="129000"/>
              </a:lnSpc>
              <a:spcBef>
                <a:spcPts val="0"/>
              </a:spcBef>
              <a:spcAft>
                <a:spcPts val="0"/>
              </a:spcAft>
              <a:defRPr/>
            </a:pPr>
            <a:r>
              <a:rPr lang="en-US" sz="2800" b="1" dirty="0"/>
              <a:t>Grapes:  </a:t>
            </a:r>
            <a:r>
              <a:rPr lang="en-US" sz="2800" dirty="0" err="1"/>
              <a:t>Tamjanika</a:t>
            </a:r>
            <a:r>
              <a:rPr lang="en-US" sz="2800" dirty="0"/>
              <a:t> 100%</a:t>
            </a:r>
          </a:p>
          <a:p>
            <a:pPr algn="l" eaLnBrk="1" fontAlgn="auto" hangingPunct="1">
              <a:lnSpc>
                <a:spcPct val="129000"/>
              </a:lnSpc>
              <a:spcBef>
                <a:spcPts val="0"/>
              </a:spcBef>
              <a:spcAft>
                <a:spcPts val="0"/>
              </a:spcAft>
              <a:defRPr/>
            </a:pPr>
            <a:r>
              <a:rPr lang="en-US" sz="2800" b="1" dirty="0"/>
              <a:t>Alcohol: </a:t>
            </a:r>
            <a:r>
              <a:rPr lang="en-US" sz="2800" dirty="0"/>
              <a:t>12.7%</a:t>
            </a:r>
          </a:p>
          <a:p>
            <a:pPr marL="2232025" indent="-2232025" algn="l" eaLnBrk="1" fontAlgn="auto" hangingPunct="1">
              <a:lnSpc>
                <a:spcPct val="129000"/>
              </a:lnSpc>
              <a:spcBef>
                <a:spcPts val="0"/>
              </a:spcBef>
              <a:spcAft>
                <a:spcPts val="0"/>
              </a:spcAft>
              <a:defRPr/>
            </a:pPr>
            <a:r>
              <a:rPr lang="en-US" sz="2800" b="1" dirty="0"/>
              <a:t>Appearance:  </a:t>
            </a:r>
            <a:r>
              <a:rPr lang="en-US" sz="2800" dirty="0"/>
              <a:t>clear, bright, reflective, light yellowish-green</a:t>
            </a:r>
          </a:p>
          <a:p>
            <a:pPr marL="1430338" indent="-1430338" algn="l" eaLnBrk="1" fontAlgn="auto" hangingPunct="1">
              <a:lnSpc>
                <a:spcPct val="129000"/>
              </a:lnSpc>
              <a:spcBef>
                <a:spcPts val="0"/>
              </a:spcBef>
              <a:spcAft>
                <a:spcPts val="0"/>
              </a:spcAft>
              <a:defRPr/>
            </a:pPr>
            <a:r>
              <a:rPr lang="en-US" sz="2800" b="1" dirty="0"/>
              <a:t>Aromas:  </a:t>
            </a:r>
            <a:r>
              <a:rPr lang="en-US" sz="2800" dirty="0"/>
              <a:t>green apples, lime peel, citrus, stone fruit, honey, chamomile, minerals, apricots</a:t>
            </a:r>
          </a:p>
          <a:p>
            <a:pPr marL="1430338" indent="-1430338" algn="l" eaLnBrk="1" fontAlgn="auto" hangingPunct="1">
              <a:lnSpc>
                <a:spcPct val="129000"/>
              </a:lnSpc>
              <a:spcBef>
                <a:spcPts val="0"/>
              </a:spcBef>
              <a:spcAft>
                <a:spcPts val="0"/>
              </a:spcAft>
              <a:defRPr/>
            </a:pPr>
            <a:r>
              <a:rPr lang="en-US" sz="2800" b="1" dirty="0"/>
              <a:t>Overall:  </a:t>
            </a:r>
            <a:r>
              <a:rPr lang="en-US" sz="2800" dirty="0"/>
              <a:t>clean and refreshing, apricot, citrus, minerals, with an herbal finish</a:t>
            </a:r>
          </a:p>
          <a:p>
            <a:pPr marL="1770063" indent="-1770063" algn="l" eaLnBrk="1" fontAlgn="auto" hangingPunct="1">
              <a:spcAft>
                <a:spcPts val="0"/>
              </a:spcAft>
              <a:defRPr/>
            </a:pPr>
            <a:endParaRPr lang="en-US" sz="5900" dirty="0"/>
          </a:p>
        </p:txBody>
      </p:sp>
      <p:pic>
        <p:nvPicPr>
          <p:cNvPr id="5" name="Picture 4">
            <a:extLst>
              <a:ext uri="{FF2B5EF4-FFF2-40B4-BE49-F238E27FC236}">
                <a16:creationId xmlns:a16="http://schemas.microsoft.com/office/drawing/2014/main" id="{AB404B0F-86CE-4690-AF04-C01A3E44D9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5350" y="1741488"/>
            <a:ext cx="2066925" cy="4838700"/>
          </a:xfrm>
          <a:prstGeom prst="rect">
            <a:avLst/>
          </a:prstGeom>
          <a:ln w="28575">
            <a:solidFill>
              <a:schemeClr val="accent4"/>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BF23D88-6C3A-468E-9EE2-7CAEE84C9C3B}"/>
              </a:ext>
            </a:extLst>
          </p:cNvPr>
          <p:cNvSpPr>
            <a:spLocks noGrp="1" noChangeArrowheads="1"/>
          </p:cNvSpPr>
          <p:nvPr>
            <p:ph type="ctrTitle"/>
          </p:nvPr>
        </p:nvSpPr>
        <p:spPr>
          <a:xfrm>
            <a:off x="2052638" y="425450"/>
            <a:ext cx="9144000" cy="900113"/>
          </a:xfrm>
        </p:spPr>
        <p:txBody>
          <a:bodyPr/>
          <a:lstStyle/>
          <a:p>
            <a:pPr eaLnBrk="1" hangingPunct="1"/>
            <a:r>
              <a:rPr lang="en-US" altLang="en-US"/>
              <a:t>2019 Blatina Rose</a:t>
            </a:r>
          </a:p>
        </p:txBody>
      </p:sp>
      <p:sp>
        <p:nvSpPr>
          <p:cNvPr id="3" name="Subtitle 2">
            <a:extLst>
              <a:ext uri="{FF2B5EF4-FFF2-40B4-BE49-F238E27FC236}">
                <a16:creationId xmlns:a16="http://schemas.microsoft.com/office/drawing/2014/main" id="{9BE3EC3E-837E-4819-B791-60D70F38CDB3}"/>
              </a:ext>
            </a:extLst>
          </p:cNvPr>
          <p:cNvSpPr>
            <a:spLocks noGrp="1"/>
          </p:cNvSpPr>
          <p:nvPr>
            <p:ph type="subTitle" idx="1"/>
          </p:nvPr>
        </p:nvSpPr>
        <p:spPr>
          <a:xfrm>
            <a:off x="339725" y="2165350"/>
            <a:ext cx="9799638" cy="3768725"/>
          </a:xfrm>
        </p:spPr>
        <p:txBody>
          <a:bodyPr rtlCol="0">
            <a:normAutofit/>
          </a:bodyPr>
          <a:lstStyle/>
          <a:p>
            <a:pPr algn="l" eaLnBrk="1" fontAlgn="auto" hangingPunct="1">
              <a:lnSpc>
                <a:spcPct val="119000"/>
              </a:lnSpc>
              <a:spcBef>
                <a:spcPts val="0"/>
              </a:spcBef>
              <a:spcAft>
                <a:spcPts val="0"/>
              </a:spcAft>
              <a:defRPr/>
            </a:pPr>
            <a:r>
              <a:rPr lang="en-US" sz="2800" b="1" dirty="0"/>
              <a:t>Region: </a:t>
            </a:r>
            <a:r>
              <a:rPr lang="en-US" sz="2800" dirty="0"/>
              <a:t>Herzegovina</a:t>
            </a:r>
          </a:p>
          <a:p>
            <a:pPr algn="l" eaLnBrk="1" fontAlgn="auto" hangingPunct="1">
              <a:lnSpc>
                <a:spcPct val="119000"/>
              </a:lnSpc>
              <a:spcBef>
                <a:spcPts val="0"/>
              </a:spcBef>
              <a:spcAft>
                <a:spcPts val="0"/>
              </a:spcAft>
              <a:defRPr/>
            </a:pPr>
            <a:r>
              <a:rPr lang="en-US" sz="2800" b="1" dirty="0"/>
              <a:t>Brand:  </a:t>
            </a:r>
            <a:r>
              <a:rPr lang="en-US" sz="2800" dirty="0"/>
              <a:t>Wines of Illyria</a:t>
            </a:r>
          </a:p>
          <a:p>
            <a:pPr algn="l" eaLnBrk="1" fontAlgn="auto" hangingPunct="1">
              <a:lnSpc>
                <a:spcPct val="119000"/>
              </a:lnSpc>
              <a:spcBef>
                <a:spcPts val="0"/>
              </a:spcBef>
              <a:spcAft>
                <a:spcPts val="0"/>
              </a:spcAft>
              <a:defRPr/>
            </a:pPr>
            <a:r>
              <a:rPr lang="en-US" sz="2800" b="1" dirty="0"/>
              <a:t>Grapes:  </a:t>
            </a:r>
            <a:r>
              <a:rPr lang="en-US" sz="2800" dirty="0" err="1"/>
              <a:t>Blatina</a:t>
            </a:r>
            <a:r>
              <a:rPr lang="en-US" sz="2800" dirty="0"/>
              <a:t> 100%</a:t>
            </a:r>
          </a:p>
          <a:p>
            <a:pPr algn="l" eaLnBrk="1" fontAlgn="auto" hangingPunct="1">
              <a:lnSpc>
                <a:spcPct val="119000"/>
              </a:lnSpc>
              <a:spcBef>
                <a:spcPts val="0"/>
              </a:spcBef>
              <a:spcAft>
                <a:spcPts val="0"/>
              </a:spcAft>
              <a:defRPr/>
            </a:pPr>
            <a:r>
              <a:rPr lang="en-US" sz="2800" b="1" dirty="0"/>
              <a:t>Alcohol: </a:t>
            </a:r>
            <a:r>
              <a:rPr lang="en-US" sz="2800" dirty="0"/>
              <a:t>13%</a:t>
            </a:r>
          </a:p>
          <a:p>
            <a:pPr algn="l" eaLnBrk="1" fontAlgn="auto" hangingPunct="1">
              <a:lnSpc>
                <a:spcPct val="119000"/>
              </a:lnSpc>
              <a:spcBef>
                <a:spcPts val="0"/>
              </a:spcBef>
              <a:spcAft>
                <a:spcPts val="0"/>
              </a:spcAft>
              <a:defRPr/>
            </a:pPr>
            <a:r>
              <a:rPr lang="en-US" sz="2800" b="1" dirty="0"/>
              <a:t>Appearance:  </a:t>
            </a:r>
            <a:r>
              <a:rPr lang="en-US" sz="2800" dirty="0"/>
              <a:t>dark pink</a:t>
            </a:r>
          </a:p>
          <a:p>
            <a:pPr marL="1430338" indent="-1430338" algn="l" eaLnBrk="1" fontAlgn="auto" hangingPunct="1">
              <a:lnSpc>
                <a:spcPct val="119000"/>
              </a:lnSpc>
              <a:spcBef>
                <a:spcPts val="0"/>
              </a:spcBef>
              <a:spcAft>
                <a:spcPts val="0"/>
              </a:spcAft>
              <a:defRPr/>
            </a:pPr>
            <a:r>
              <a:rPr lang="en-US" sz="2800" b="1" dirty="0"/>
              <a:t>Aromas:  </a:t>
            </a:r>
            <a:r>
              <a:rPr lang="en-US" sz="2800" dirty="0"/>
              <a:t>strawberry, citrus, apricot, peach</a:t>
            </a:r>
          </a:p>
          <a:p>
            <a:pPr marL="1430338" indent="-1430338" algn="l" eaLnBrk="1" fontAlgn="auto" hangingPunct="1">
              <a:lnSpc>
                <a:spcPct val="119000"/>
              </a:lnSpc>
              <a:spcBef>
                <a:spcPts val="0"/>
              </a:spcBef>
              <a:spcAft>
                <a:spcPts val="0"/>
              </a:spcAft>
              <a:defRPr/>
            </a:pPr>
            <a:r>
              <a:rPr lang="en-US" sz="2800" b="1" dirty="0"/>
              <a:t>Overall:  </a:t>
            </a:r>
            <a:r>
              <a:rPr lang="en-US" sz="2800" dirty="0"/>
              <a:t>clean and deep with red berries and stone fruit</a:t>
            </a:r>
          </a:p>
        </p:txBody>
      </p:sp>
      <p:pic>
        <p:nvPicPr>
          <p:cNvPr id="77828" name="Picture 1">
            <a:extLst>
              <a:ext uri="{FF2B5EF4-FFF2-40B4-BE49-F238E27FC236}">
                <a16:creationId xmlns:a16="http://schemas.microsoft.com/office/drawing/2014/main" id="{C07D7905-0AF0-4000-947C-36164F998E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17063" y="1828800"/>
            <a:ext cx="2335212"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4820AC7-363E-43BD-8B8F-FFC0F06659C3}"/>
              </a:ext>
            </a:extLst>
          </p:cNvPr>
          <p:cNvSpPr>
            <a:spLocks noGrp="1" noChangeArrowheads="1"/>
          </p:cNvSpPr>
          <p:nvPr>
            <p:ph type="ctrTitle"/>
          </p:nvPr>
        </p:nvSpPr>
        <p:spPr>
          <a:xfrm>
            <a:off x="2052638" y="606425"/>
            <a:ext cx="9144000" cy="900113"/>
          </a:xfrm>
        </p:spPr>
        <p:txBody>
          <a:bodyPr/>
          <a:lstStyle/>
          <a:p>
            <a:pPr eaLnBrk="1" hangingPunct="1"/>
            <a:r>
              <a:rPr lang="en-US" altLang="en-US"/>
              <a:t>2016 Teuta Warrior Queen</a:t>
            </a:r>
            <a:br>
              <a:rPr lang="en-US" altLang="en-US"/>
            </a:br>
            <a:r>
              <a:rPr lang="en-US" altLang="en-US" sz="3600"/>
              <a:t>(Tay-ooh-ta)</a:t>
            </a:r>
            <a:endParaRPr lang="en-US" altLang="en-US"/>
          </a:p>
        </p:txBody>
      </p:sp>
      <p:sp>
        <p:nvSpPr>
          <p:cNvPr id="3" name="Subtitle 2">
            <a:extLst>
              <a:ext uri="{FF2B5EF4-FFF2-40B4-BE49-F238E27FC236}">
                <a16:creationId xmlns:a16="http://schemas.microsoft.com/office/drawing/2014/main" id="{817B06E0-6499-47FE-BC54-84A01F1979EA}"/>
              </a:ext>
            </a:extLst>
          </p:cNvPr>
          <p:cNvSpPr>
            <a:spLocks noGrp="1"/>
          </p:cNvSpPr>
          <p:nvPr>
            <p:ph type="subTitle" idx="1"/>
          </p:nvPr>
        </p:nvSpPr>
        <p:spPr>
          <a:xfrm>
            <a:off x="339725" y="1930400"/>
            <a:ext cx="6372225" cy="4502150"/>
          </a:xfrm>
        </p:spPr>
        <p:txBody>
          <a:bodyPr rtlCol="0">
            <a:normAutofit fontScale="92500" lnSpcReduction="20000"/>
          </a:bodyPr>
          <a:lstStyle/>
          <a:p>
            <a:pPr algn="l" eaLnBrk="1" fontAlgn="auto" hangingPunct="1">
              <a:lnSpc>
                <a:spcPct val="129000"/>
              </a:lnSpc>
              <a:spcBef>
                <a:spcPts val="0"/>
              </a:spcBef>
              <a:spcAft>
                <a:spcPts val="0"/>
              </a:spcAft>
              <a:defRPr/>
            </a:pPr>
            <a:r>
              <a:rPr lang="en-US" sz="2800" b="1" dirty="0"/>
              <a:t>Region: </a:t>
            </a:r>
            <a:r>
              <a:rPr lang="en-US" sz="2800" dirty="0"/>
              <a:t>Herzegovina</a:t>
            </a:r>
          </a:p>
          <a:p>
            <a:pPr algn="l" eaLnBrk="1" fontAlgn="auto" hangingPunct="1">
              <a:lnSpc>
                <a:spcPct val="129000"/>
              </a:lnSpc>
              <a:spcBef>
                <a:spcPts val="0"/>
              </a:spcBef>
              <a:spcAft>
                <a:spcPts val="0"/>
              </a:spcAft>
              <a:defRPr/>
            </a:pPr>
            <a:r>
              <a:rPr lang="en-US" sz="2800" b="1" dirty="0"/>
              <a:t>Brand:  </a:t>
            </a:r>
            <a:r>
              <a:rPr lang="en-US" sz="2800" dirty="0"/>
              <a:t>Wines of Illyria</a:t>
            </a:r>
          </a:p>
          <a:p>
            <a:pPr algn="l" eaLnBrk="1" fontAlgn="auto" hangingPunct="1">
              <a:lnSpc>
                <a:spcPct val="129000"/>
              </a:lnSpc>
              <a:spcBef>
                <a:spcPts val="0"/>
              </a:spcBef>
              <a:spcAft>
                <a:spcPts val="0"/>
              </a:spcAft>
              <a:defRPr/>
            </a:pPr>
            <a:r>
              <a:rPr lang="en-US" sz="2800" b="1" dirty="0"/>
              <a:t>Grapes:  </a:t>
            </a:r>
            <a:r>
              <a:rPr lang="en-US" sz="2800" dirty="0" err="1"/>
              <a:t>Blatina</a:t>
            </a:r>
            <a:r>
              <a:rPr lang="en-US" sz="2800" dirty="0"/>
              <a:t> 100%</a:t>
            </a:r>
          </a:p>
          <a:p>
            <a:pPr algn="l" eaLnBrk="1" fontAlgn="auto" hangingPunct="1">
              <a:lnSpc>
                <a:spcPct val="129000"/>
              </a:lnSpc>
              <a:spcBef>
                <a:spcPts val="0"/>
              </a:spcBef>
              <a:spcAft>
                <a:spcPts val="0"/>
              </a:spcAft>
              <a:defRPr/>
            </a:pPr>
            <a:r>
              <a:rPr lang="en-US" sz="2800" b="1" dirty="0"/>
              <a:t>Alcohol: </a:t>
            </a:r>
            <a:r>
              <a:rPr lang="en-US" sz="2800" dirty="0"/>
              <a:t>13%</a:t>
            </a:r>
          </a:p>
          <a:p>
            <a:pPr algn="l" eaLnBrk="1" fontAlgn="auto" hangingPunct="1">
              <a:lnSpc>
                <a:spcPct val="129000"/>
              </a:lnSpc>
              <a:spcBef>
                <a:spcPts val="0"/>
              </a:spcBef>
              <a:spcAft>
                <a:spcPts val="0"/>
              </a:spcAft>
              <a:defRPr/>
            </a:pPr>
            <a:r>
              <a:rPr lang="en-US" sz="2800" b="1" dirty="0"/>
              <a:t>Appearance:  </a:t>
            </a:r>
            <a:r>
              <a:rPr lang="en-US" sz="2800" dirty="0"/>
              <a:t>dark ruby red</a:t>
            </a:r>
          </a:p>
          <a:p>
            <a:pPr marL="1430338" indent="-1430338" algn="l" eaLnBrk="1" fontAlgn="auto" hangingPunct="1">
              <a:lnSpc>
                <a:spcPct val="129000"/>
              </a:lnSpc>
              <a:spcBef>
                <a:spcPts val="0"/>
              </a:spcBef>
              <a:spcAft>
                <a:spcPts val="0"/>
              </a:spcAft>
              <a:defRPr/>
            </a:pPr>
            <a:r>
              <a:rPr lang="en-US" sz="2800" b="1" dirty="0"/>
              <a:t>Aromas: </a:t>
            </a:r>
            <a:r>
              <a:rPr lang="en-US" sz="2800" dirty="0"/>
              <a:t>blueberry, vanilla, almonds, plums, chocolate, black berry</a:t>
            </a:r>
          </a:p>
          <a:p>
            <a:pPr marL="1430338" indent="-1430338" algn="l" eaLnBrk="1" fontAlgn="auto" hangingPunct="1">
              <a:lnSpc>
                <a:spcPct val="129000"/>
              </a:lnSpc>
              <a:spcBef>
                <a:spcPts val="0"/>
              </a:spcBef>
              <a:spcAft>
                <a:spcPts val="0"/>
              </a:spcAft>
              <a:defRPr/>
            </a:pPr>
            <a:r>
              <a:rPr lang="en-US" sz="2800" b="1" dirty="0"/>
              <a:t>Overall:  </a:t>
            </a:r>
            <a:r>
              <a:rPr lang="en-US" sz="2800" dirty="0"/>
              <a:t>vibrant with grippy tannins with great berry flavors and a soft mocha finish</a:t>
            </a:r>
          </a:p>
        </p:txBody>
      </p:sp>
      <p:pic>
        <p:nvPicPr>
          <p:cNvPr id="79876" name="Picture 3">
            <a:extLst>
              <a:ext uri="{FF2B5EF4-FFF2-40B4-BE49-F238E27FC236}">
                <a16:creationId xmlns:a16="http://schemas.microsoft.com/office/drawing/2014/main" id="{759C2D95-C25F-4432-B08B-705978ABFF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7675" y="2295525"/>
            <a:ext cx="29686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a:extLst>
              <a:ext uri="{FF2B5EF4-FFF2-40B4-BE49-F238E27FC236}">
                <a16:creationId xmlns:a16="http://schemas.microsoft.com/office/drawing/2014/main" id="{823BDE86-4378-42F5-AC3D-59921942CA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52025" y="1755775"/>
            <a:ext cx="20955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1E71A12F-2B5A-44D7-BC8D-055C2271DB80}"/>
              </a:ext>
            </a:extLst>
          </p:cNvPr>
          <p:cNvSpPr>
            <a:spLocks noGrp="1" noChangeArrowheads="1"/>
          </p:cNvSpPr>
          <p:nvPr>
            <p:ph type="ctrTitle"/>
          </p:nvPr>
        </p:nvSpPr>
        <p:spPr>
          <a:xfrm>
            <a:off x="2052638" y="606425"/>
            <a:ext cx="9144000" cy="900113"/>
          </a:xfrm>
        </p:spPr>
        <p:txBody>
          <a:bodyPr/>
          <a:lstStyle/>
          <a:p>
            <a:pPr eaLnBrk="1" hangingPunct="1"/>
            <a:r>
              <a:rPr lang="en-US" altLang="en-US"/>
              <a:t>2015 Trnjak</a:t>
            </a:r>
            <a:br>
              <a:rPr lang="en-US" altLang="en-US"/>
            </a:br>
            <a:r>
              <a:rPr lang="en-US" altLang="en-US" sz="3600"/>
              <a:t>(Ter-nvak)</a:t>
            </a:r>
            <a:endParaRPr lang="en-US" altLang="en-US"/>
          </a:p>
        </p:txBody>
      </p:sp>
      <p:sp>
        <p:nvSpPr>
          <p:cNvPr id="3" name="Subtitle 2">
            <a:extLst>
              <a:ext uri="{FF2B5EF4-FFF2-40B4-BE49-F238E27FC236}">
                <a16:creationId xmlns:a16="http://schemas.microsoft.com/office/drawing/2014/main" id="{54C78CD2-8793-4365-BC80-94C233D0B626}"/>
              </a:ext>
            </a:extLst>
          </p:cNvPr>
          <p:cNvSpPr>
            <a:spLocks noGrp="1"/>
          </p:cNvSpPr>
          <p:nvPr>
            <p:ph type="subTitle" idx="1"/>
          </p:nvPr>
        </p:nvSpPr>
        <p:spPr>
          <a:xfrm>
            <a:off x="339725" y="1930400"/>
            <a:ext cx="9226550" cy="4502150"/>
          </a:xfrm>
        </p:spPr>
        <p:txBody>
          <a:bodyPr rtlCol="0">
            <a:normAutofit/>
          </a:bodyPr>
          <a:lstStyle/>
          <a:p>
            <a:pPr algn="l" eaLnBrk="1" fontAlgn="auto" hangingPunct="1">
              <a:lnSpc>
                <a:spcPct val="119000"/>
              </a:lnSpc>
              <a:spcBef>
                <a:spcPts val="0"/>
              </a:spcBef>
              <a:spcAft>
                <a:spcPts val="0"/>
              </a:spcAft>
              <a:defRPr/>
            </a:pPr>
            <a:r>
              <a:rPr lang="en-US" sz="2800" b="1" dirty="0"/>
              <a:t>Region: </a:t>
            </a:r>
            <a:r>
              <a:rPr lang="en-US" sz="2800" dirty="0"/>
              <a:t>Herzegovina</a:t>
            </a:r>
          </a:p>
          <a:p>
            <a:pPr algn="l" eaLnBrk="1" fontAlgn="auto" hangingPunct="1">
              <a:lnSpc>
                <a:spcPct val="119000"/>
              </a:lnSpc>
              <a:spcBef>
                <a:spcPts val="0"/>
              </a:spcBef>
              <a:spcAft>
                <a:spcPts val="0"/>
              </a:spcAft>
              <a:defRPr/>
            </a:pPr>
            <a:r>
              <a:rPr lang="en-US" sz="2800" b="1" dirty="0"/>
              <a:t>Brand:  </a:t>
            </a:r>
            <a:r>
              <a:rPr lang="en-US" sz="2800" dirty="0"/>
              <a:t>Wines of Illyria</a:t>
            </a:r>
          </a:p>
          <a:p>
            <a:pPr algn="l" eaLnBrk="1" fontAlgn="auto" hangingPunct="1">
              <a:lnSpc>
                <a:spcPct val="119000"/>
              </a:lnSpc>
              <a:spcBef>
                <a:spcPts val="0"/>
              </a:spcBef>
              <a:spcAft>
                <a:spcPts val="0"/>
              </a:spcAft>
              <a:defRPr/>
            </a:pPr>
            <a:r>
              <a:rPr lang="en-US" sz="2800" b="1" dirty="0"/>
              <a:t>Grapes:  </a:t>
            </a:r>
            <a:r>
              <a:rPr lang="en-US" sz="2800" dirty="0" err="1"/>
              <a:t>Trnjak</a:t>
            </a:r>
            <a:r>
              <a:rPr lang="en-US" sz="2800" dirty="0"/>
              <a:t> 100%</a:t>
            </a:r>
          </a:p>
          <a:p>
            <a:pPr algn="l" eaLnBrk="1" fontAlgn="auto" hangingPunct="1">
              <a:lnSpc>
                <a:spcPct val="119000"/>
              </a:lnSpc>
              <a:spcBef>
                <a:spcPts val="0"/>
              </a:spcBef>
              <a:spcAft>
                <a:spcPts val="0"/>
              </a:spcAft>
              <a:defRPr/>
            </a:pPr>
            <a:r>
              <a:rPr lang="en-US" sz="2800" b="1" dirty="0"/>
              <a:t>Alcohol: </a:t>
            </a:r>
            <a:r>
              <a:rPr lang="en-US" sz="2800" dirty="0"/>
              <a:t>13.5%</a:t>
            </a:r>
          </a:p>
          <a:p>
            <a:pPr algn="l" eaLnBrk="1" fontAlgn="auto" hangingPunct="1">
              <a:lnSpc>
                <a:spcPct val="119000"/>
              </a:lnSpc>
              <a:spcBef>
                <a:spcPts val="0"/>
              </a:spcBef>
              <a:spcAft>
                <a:spcPts val="0"/>
              </a:spcAft>
              <a:defRPr/>
            </a:pPr>
            <a:r>
              <a:rPr lang="en-US" sz="2800" b="1" dirty="0"/>
              <a:t>Appearance: </a:t>
            </a:r>
            <a:r>
              <a:rPr lang="en-US" sz="2800" dirty="0"/>
              <a:t>ruby red</a:t>
            </a:r>
          </a:p>
          <a:p>
            <a:pPr marL="1430338" indent="-1430338" algn="l" eaLnBrk="1" fontAlgn="auto" hangingPunct="1">
              <a:lnSpc>
                <a:spcPct val="119000"/>
              </a:lnSpc>
              <a:spcBef>
                <a:spcPts val="0"/>
              </a:spcBef>
              <a:spcAft>
                <a:spcPts val="0"/>
              </a:spcAft>
              <a:defRPr/>
            </a:pPr>
            <a:r>
              <a:rPr lang="en-US" sz="2800" b="1" dirty="0"/>
              <a:t>Aromas: </a:t>
            </a:r>
            <a:r>
              <a:rPr lang="en-US" sz="2800" dirty="0"/>
              <a:t>raspberry, cherry, plum, currant, vanilla and cinnamon</a:t>
            </a:r>
          </a:p>
          <a:p>
            <a:pPr marL="1430338" indent="-1430338" algn="l" eaLnBrk="1" fontAlgn="auto" hangingPunct="1">
              <a:lnSpc>
                <a:spcPct val="119000"/>
              </a:lnSpc>
              <a:spcBef>
                <a:spcPts val="0"/>
              </a:spcBef>
              <a:spcAft>
                <a:spcPts val="0"/>
              </a:spcAft>
              <a:defRPr/>
            </a:pPr>
            <a:r>
              <a:rPr lang="en-US" sz="2800" b="1" dirty="0"/>
              <a:t>Overall:  </a:t>
            </a:r>
            <a:r>
              <a:rPr lang="en-US" sz="2800" dirty="0"/>
              <a:t>bold and herbal with lots of spice</a:t>
            </a:r>
          </a:p>
          <a:p>
            <a:pPr algn="l" eaLnBrk="1" fontAlgn="auto" hangingPunct="1">
              <a:spcAft>
                <a:spcPts val="0"/>
              </a:spcAft>
              <a:defRPr/>
            </a:pPr>
            <a:endParaRPr lang="en-US" sz="2800" dirty="0">
              <a:solidFill>
                <a:srgbClr val="5E5E5E"/>
              </a:solidFill>
            </a:endParaRPr>
          </a:p>
        </p:txBody>
      </p:sp>
      <p:pic>
        <p:nvPicPr>
          <p:cNvPr id="81924" name="Picture 1">
            <a:extLst>
              <a:ext uri="{FF2B5EF4-FFF2-40B4-BE49-F238E27FC236}">
                <a16:creationId xmlns:a16="http://schemas.microsoft.com/office/drawing/2014/main" id="{29DFFF2B-DB6D-4D5C-A569-1A620E1868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74225" y="1646238"/>
            <a:ext cx="2065338"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B16B4A1F-6C60-4F81-ABB3-2A0B4E6714C6}"/>
              </a:ext>
            </a:extLst>
          </p:cNvPr>
          <p:cNvSpPr>
            <a:spLocks noGrp="1" noChangeArrowheads="1"/>
          </p:cNvSpPr>
          <p:nvPr>
            <p:ph type="title"/>
          </p:nvPr>
        </p:nvSpPr>
        <p:spPr>
          <a:xfrm>
            <a:off x="839788" y="1685925"/>
            <a:ext cx="3932237" cy="898525"/>
          </a:xfrm>
        </p:spPr>
        <p:txBody>
          <a:bodyPr/>
          <a:lstStyle/>
          <a:p>
            <a:pPr eaLnBrk="1" hangingPunct="1"/>
            <a:endParaRPr lang="en-US" altLang="en-US"/>
          </a:p>
        </p:txBody>
      </p:sp>
      <p:sp>
        <p:nvSpPr>
          <p:cNvPr id="11267" name="Picture Placeholder 7">
            <a:extLst>
              <a:ext uri="{FF2B5EF4-FFF2-40B4-BE49-F238E27FC236}">
                <a16:creationId xmlns:a16="http://schemas.microsoft.com/office/drawing/2014/main" id="{52E96D7D-43A9-40CD-9FAD-5302D1023DCA}"/>
              </a:ext>
            </a:extLst>
          </p:cNvPr>
          <p:cNvSpPr>
            <a:spLocks noGrp="1" noChangeArrowheads="1" noTextEdit="1"/>
          </p:cNvSpPr>
          <p:nvPr>
            <p:ph type="pic" idx="1"/>
          </p:nvPr>
        </p:nvSpPr>
        <p:spPr>
          <a:xfrm>
            <a:off x="5183188" y="1685925"/>
            <a:ext cx="6172200" cy="4175125"/>
          </a:xfrm>
        </p:spPr>
      </p:sp>
      <p:sp>
        <p:nvSpPr>
          <p:cNvPr id="11268" name="Text Placeholder 8">
            <a:extLst>
              <a:ext uri="{FF2B5EF4-FFF2-40B4-BE49-F238E27FC236}">
                <a16:creationId xmlns:a16="http://schemas.microsoft.com/office/drawing/2014/main" id="{31D26DC4-FFD5-491A-82F0-A82CFA7FCA71}"/>
              </a:ext>
            </a:extLst>
          </p:cNvPr>
          <p:cNvSpPr>
            <a:spLocks noGrp="1" noChangeArrowheads="1"/>
          </p:cNvSpPr>
          <p:nvPr>
            <p:ph type="body" sz="half" idx="2"/>
          </p:nvPr>
        </p:nvSpPr>
        <p:spPr>
          <a:xfrm>
            <a:off x="839788" y="2584450"/>
            <a:ext cx="3932237" cy="3284538"/>
          </a:xfrm>
        </p:spPr>
        <p:txBody>
          <a:bodyPr/>
          <a:lstStyle/>
          <a:p>
            <a:pPr eaLnBrk="1" hangingPunct="1"/>
            <a:endParaRPr lang="en-US" altLang="en-US"/>
          </a:p>
        </p:txBody>
      </p:sp>
      <p:pic>
        <p:nvPicPr>
          <p:cNvPr id="11269" name="Picture 4">
            <a:extLst>
              <a:ext uri="{FF2B5EF4-FFF2-40B4-BE49-F238E27FC236}">
                <a16:creationId xmlns:a16="http://schemas.microsoft.com/office/drawing/2014/main" id="{083E859D-2CE5-4FD7-8CBB-E8272A94D4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313" y="0"/>
            <a:ext cx="123666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760E2FFB-1160-4189-89F8-6FAC30E30F51}"/>
              </a:ext>
            </a:extLst>
          </p:cNvPr>
          <p:cNvSpPr>
            <a:spLocks noGrp="1" noChangeArrowheads="1"/>
          </p:cNvSpPr>
          <p:nvPr>
            <p:ph type="ctrTitle"/>
          </p:nvPr>
        </p:nvSpPr>
        <p:spPr>
          <a:xfrm>
            <a:off x="2022475" y="331788"/>
            <a:ext cx="9144000" cy="900112"/>
          </a:xfrm>
        </p:spPr>
        <p:txBody>
          <a:bodyPr/>
          <a:lstStyle/>
          <a:p>
            <a:pPr eaLnBrk="1" hangingPunct="1"/>
            <a:r>
              <a:rPr lang="en-US" altLang="en-US"/>
              <a:t>2016 Deep Red Cuvee</a:t>
            </a:r>
          </a:p>
        </p:txBody>
      </p:sp>
      <p:sp>
        <p:nvSpPr>
          <p:cNvPr id="3" name="Subtitle 2">
            <a:extLst>
              <a:ext uri="{FF2B5EF4-FFF2-40B4-BE49-F238E27FC236}">
                <a16:creationId xmlns:a16="http://schemas.microsoft.com/office/drawing/2014/main" id="{9755C86E-C0AB-42A2-B81B-C754EE6B037C}"/>
              </a:ext>
            </a:extLst>
          </p:cNvPr>
          <p:cNvSpPr>
            <a:spLocks noGrp="1"/>
          </p:cNvSpPr>
          <p:nvPr>
            <p:ph type="subTitle" idx="1"/>
          </p:nvPr>
        </p:nvSpPr>
        <p:spPr>
          <a:xfrm>
            <a:off x="339725" y="1930400"/>
            <a:ext cx="9226550" cy="4502150"/>
          </a:xfrm>
        </p:spPr>
        <p:txBody>
          <a:bodyPr rtlCol="0">
            <a:normAutofit/>
          </a:bodyPr>
          <a:lstStyle/>
          <a:p>
            <a:pPr algn="l" eaLnBrk="1" fontAlgn="auto" hangingPunct="1">
              <a:lnSpc>
                <a:spcPct val="119000"/>
              </a:lnSpc>
              <a:spcBef>
                <a:spcPts val="0"/>
              </a:spcBef>
              <a:spcAft>
                <a:spcPts val="0"/>
              </a:spcAft>
              <a:defRPr/>
            </a:pPr>
            <a:r>
              <a:rPr lang="en-US" sz="2800" b="1" dirty="0"/>
              <a:t>Region: </a:t>
            </a:r>
            <a:r>
              <a:rPr lang="en-US" sz="2800" dirty="0"/>
              <a:t>Herzegovina</a:t>
            </a:r>
          </a:p>
          <a:p>
            <a:pPr algn="l" eaLnBrk="1" fontAlgn="auto" hangingPunct="1">
              <a:lnSpc>
                <a:spcPct val="119000"/>
              </a:lnSpc>
              <a:spcBef>
                <a:spcPts val="0"/>
              </a:spcBef>
              <a:spcAft>
                <a:spcPts val="0"/>
              </a:spcAft>
              <a:defRPr/>
            </a:pPr>
            <a:r>
              <a:rPr lang="en-US" sz="2800" b="1" dirty="0"/>
              <a:t>Brand:  </a:t>
            </a:r>
            <a:r>
              <a:rPr lang="en-US" sz="2800" dirty="0"/>
              <a:t>Wines of Illyria</a:t>
            </a:r>
          </a:p>
          <a:p>
            <a:pPr algn="l" eaLnBrk="1" fontAlgn="auto" hangingPunct="1">
              <a:lnSpc>
                <a:spcPct val="119000"/>
              </a:lnSpc>
              <a:spcBef>
                <a:spcPts val="0"/>
              </a:spcBef>
              <a:spcAft>
                <a:spcPts val="0"/>
              </a:spcAft>
              <a:defRPr/>
            </a:pPr>
            <a:r>
              <a:rPr lang="en-US" sz="2800" b="1" dirty="0"/>
              <a:t>Grapes:  </a:t>
            </a:r>
            <a:r>
              <a:rPr lang="en-US" sz="2800" dirty="0" err="1"/>
              <a:t>Trnjak</a:t>
            </a:r>
            <a:r>
              <a:rPr lang="en-US" sz="2800" dirty="0"/>
              <a:t> 100%</a:t>
            </a:r>
          </a:p>
          <a:p>
            <a:pPr algn="l" eaLnBrk="1" fontAlgn="auto" hangingPunct="1">
              <a:lnSpc>
                <a:spcPct val="119000"/>
              </a:lnSpc>
              <a:spcBef>
                <a:spcPts val="0"/>
              </a:spcBef>
              <a:spcAft>
                <a:spcPts val="0"/>
              </a:spcAft>
              <a:defRPr/>
            </a:pPr>
            <a:r>
              <a:rPr lang="en-US" sz="2800" b="1" dirty="0"/>
              <a:t>Alcohol: </a:t>
            </a:r>
            <a:r>
              <a:rPr lang="en-US" sz="2800" dirty="0"/>
              <a:t>13.5%</a:t>
            </a:r>
          </a:p>
          <a:p>
            <a:pPr algn="l" eaLnBrk="1" fontAlgn="auto" hangingPunct="1">
              <a:lnSpc>
                <a:spcPct val="119000"/>
              </a:lnSpc>
              <a:spcBef>
                <a:spcPts val="0"/>
              </a:spcBef>
              <a:spcAft>
                <a:spcPts val="0"/>
              </a:spcAft>
              <a:defRPr/>
            </a:pPr>
            <a:r>
              <a:rPr lang="en-US" sz="2800" b="1" dirty="0"/>
              <a:t>Appearance: </a:t>
            </a:r>
            <a:r>
              <a:rPr lang="en-US" sz="2800" dirty="0"/>
              <a:t>deep ruby red</a:t>
            </a:r>
          </a:p>
          <a:p>
            <a:pPr marL="1430338" indent="-1430338" algn="l" eaLnBrk="1" fontAlgn="auto" hangingPunct="1">
              <a:lnSpc>
                <a:spcPct val="119000"/>
              </a:lnSpc>
              <a:spcBef>
                <a:spcPts val="0"/>
              </a:spcBef>
              <a:spcAft>
                <a:spcPts val="0"/>
              </a:spcAft>
              <a:defRPr/>
            </a:pPr>
            <a:r>
              <a:rPr lang="en-US" sz="2800" b="1" dirty="0"/>
              <a:t>Aromas: </a:t>
            </a:r>
            <a:r>
              <a:rPr lang="en-US" sz="2800" dirty="0"/>
              <a:t>plums, blackberry, dark cherry, vanilla</a:t>
            </a:r>
          </a:p>
          <a:p>
            <a:pPr marL="1430338" indent="-1430338" algn="l" eaLnBrk="1" fontAlgn="auto" hangingPunct="1">
              <a:lnSpc>
                <a:spcPct val="119000"/>
              </a:lnSpc>
              <a:spcBef>
                <a:spcPts val="0"/>
              </a:spcBef>
              <a:spcAft>
                <a:spcPts val="0"/>
              </a:spcAft>
              <a:defRPr/>
            </a:pPr>
            <a:r>
              <a:rPr lang="en-US" sz="2800" b="1" dirty="0"/>
              <a:t>Overall: </a:t>
            </a:r>
            <a:r>
              <a:rPr lang="en-US" sz="2800" dirty="0"/>
              <a:t>integrated tannins, with long finish. It is recommended to </a:t>
            </a:r>
            <a:r>
              <a:rPr lang="en-US" sz="2800" dirty="0">
                <a:solidFill>
                  <a:srgbClr val="FF0000"/>
                </a:solidFill>
              </a:rPr>
              <a:t>decant for at least 40 min</a:t>
            </a:r>
          </a:p>
          <a:p>
            <a:pPr algn="l" eaLnBrk="1" fontAlgn="auto" hangingPunct="1">
              <a:spcAft>
                <a:spcPts val="0"/>
              </a:spcAft>
              <a:defRPr/>
            </a:pPr>
            <a:endParaRPr lang="en-US" sz="2800" dirty="0">
              <a:solidFill>
                <a:srgbClr val="5E5E5E"/>
              </a:solidFill>
            </a:endParaRPr>
          </a:p>
        </p:txBody>
      </p:sp>
      <p:pic>
        <p:nvPicPr>
          <p:cNvPr id="83972" name="Picture 1">
            <a:extLst>
              <a:ext uri="{FF2B5EF4-FFF2-40B4-BE49-F238E27FC236}">
                <a16:creationId xmlns:a16="http://schemas.microsoft.com/office/drawing/2014/main" id="{BB9CB896-B27E-4843-A44F-49C1773B6A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74225" y="1646238"/>
            <a:ext cx="2065338"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A1D45C68-F721-4410-B561-0A497618C918}"/>
              </a:ext>
            </a:extLst>
          </p:cNvPr>
          <p:cNvSpPr>
            <a:spLocks noGrp="1" noChangeArrowheads="1"/>
          </p:cNvSpPr>
          <p:nvPr>
            <p:ph type="ctrTitle" idx="4294967295"/>
          </p:nvPr>
        </p:nvSpPr>
        <p:spPr>
          <a:xfrm>
            <a:off x="0" y="-38100"/>
            <a:ext cx="11801475" cy="2387600"/>
          </a:xfrm>
        </p:spPr>
        <p:txBody>
          <a:bodyPr/>
          <a:lstStyle/>
          <a:p>
            <a:pPr algn="r" eaLnBrk="1" hangingPunct="1"/>
            <a:r>
              <a:rPr lang="en-US" altLang="en-US"/>
              <a:t>    </a:t>
            </a:r>
            <a:r>
              <a:rPr lang="en-US" altLang="en-US" sz="4800"/>
              <a:t>Thank you for Supporting  </a:t>
            </a:r>
            <a:br>
              <a:rPr lang="en-US" altLang="en-US" sz="4800"/>
            </a:br>
            <a:r>
              <a:rPr lang="en-US" altLang="en-US" sz="4800"/>
              <a:t>The National Tasting Project  2021</a:t>
            </a:r>
            <a:br>
              <a:rPr lang="en-US" altLang="en-US" sz="4800"/>
            </a:br>
            <a:endParaRPr lang="en-US" altLang="en-US" sz="4800"/>
          </a:p>
        </p:txBody>
      </p:sp>
      <p:pic>
        <p:nvPicPr>
          <p:cNvPr id="86019" name="Picture 4" descr="Logo&#10;&#10;Description automatically generated with medium confidence">
            <a:extLst>
              <a:ext uri="{FF2B5EF4-FFF2-40B4-BE49-F238E27FC236}">
                <a16:creationId xmlns:a16="http://schemas.microsoft.com/office/drawing/2014/main" id="{41E1BBED-6B4E-4122-A368-6B866E62BD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6800" y="1701800"/>
            <a:ext cx="75184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ncient grape seeds 'reveal secret' of Byzantine fine wine - Decanter">
            <a:extLst>
              <a:ext uri="{FF2B5EF4-FFF2-40B4-BE49-F238E27FC236}">
                <a16:creationId xmlns:a16="http://schemas.microsoft.com/office/drawing/2014/main" id="{BC954B1C-074E-47ED-B007-965F18AA25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4175" y="3729038"/>
            <a:ext cx="343852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787244B-209E-4796-A0B7-E8F02619A40D}"/>
              </a:ext>
            </a:extLst>
          </p:cNvPr>
          <p:cNvSpPr>
            <a:spLocks noGrp="1"/>
          </p:cNvSpPr>
          <p:nvPr>
            <p:ph type="subTitle" idx="4294967295"/>
          </p:nvPr>
        </p:nvSpPr>
        <p:spPr>
          <a:xfrm>
            <a:off x="396688" y="1744663"/>
            <a:ext cx="5894575" cy="5018087"/>
          </a:xfrm>
        </p:spPr>
        <p:txBody>
          <a:bodyPr rtlCol="0">
            <a:normAutofit fontScale="25000" lnSpcReduction="20000"/>
          </a:bodyPr>
          <a:lstStyle/>
          <a:p>
            <a:pPr marL="0" indent="0" eaLnBrk="1" fontAlgn="auto" hangingPunct="1">
              <a:lnSpc>
                <a:spcPct val="150000"/>
              </a:lnSpc>
              <a:spcBef>
                <a:spcPts val="0"/>
              </a:spcBef>
              <a:spcAft>
                <a:spcPts val="0"/>
              </a:spcAft>
              <a:buFont typeface="Arial" panose="020B0604020202020204" pitchFamily="34" charset="0"/>
              <a:buNone/>
              <a:defRPr/>
            </a:pPr>
            <a:r>
              <a:rPr lang="en-US" sz="11200" dirty="0"/>
              <a:t>The Balkans were one of the few places where wine grapes naturally grew during the Ice Age.  </a:t>
            </a:r>
          </a:p>
          <a:p>
            <a:pPr marL="0" indent="0" eaLnBrk="1" fontAlgn="auto" hangingPunct="1">
              <a:lnSpc>
                <a:spcPct val="150000"/>
              </a:lnSpc>
              <a:spcBef>
                <a:spcPts val="0"/>
              </a:spcBef>
              <a:spcAft>
                <a:spcPts val="0"/>
              </a:spcAft>
              <a:buFont typeface="Arial" panose="020B0604020202020204" pitchFamily="34" charset="0"/>
              <a:buNone/>
              <a:defRPr/>
            </a:pPr>
            <a:endParaRPr lang="en-US" sz="7200" dirty="0"/>
          </a:p>
          <a:p>
            <a:pPr marL="0" indent="0" eaLnBrk="1" fontAlgn="auto" hangingPunct="1">
              <a:lnSpc>
                <a:spcPct val="150000"/>
              </a:lnSpc>
              <a:spcBef>
                <a:spcPts val="0"/>
              </a:spcBef>
              <a:spcAft>
                <a:spcPts val="0"/>
              </a:spcAft>
              <a:buFont typeface="Arial" panose="020B0604020202020204" pitchFamily="34" charset="0"/>
              <a:buNone/>
              <a:defRPr/>
            </a:pPr>
            <a:r>
              <a:rPr lang="en-US" sz="11200" dirty="0"/>
              <a:t>The oldest found seeds</a:t>
            </a:r>
          </a:p>
          <a:p>
            <a:pPr marL="0" indent="0" eaLnBrk="1" fontAlgn="auto" hangingPunct="1">
              <a:lnSpc>
                <a:spcPct val="150000"/>
              </a:lnSpc>
              <a:spcBef>
                <a:spcPts val="0"/>
              </a:spcBef>
              <a:spcAft>
                <a:spcPts val="0"/>
              </a:spcAft>
              <a:buFont typeface="Arial" panose="020B0604020202020204" pitchFamily="34" charset="0"/>
              <a:buNone/>
              <a:defRPr/>
            </a:pPr>
            <a:r>
              <a:rPr lang="en-US" sz="11200" dirty="0"/>
              <a:t>in the region have been</a:t>
            </a:r>
          </a:p>
          <a:p>
            <a:pPr marL="0" indent="0" eaLnBrk="1" fontAlgn="auto" hangingPunct="1">
              <a:lnSpc>
                <a:spcPct val="150000"/>
              </a:lnSpc>
              <a:spcBef>
                <a:spcPts val="0"/>
              </a:spcBef>
              <a:spcAft>
                <a:spcPts val="0"/>
              </a:spcAft>
              <a:buFont typeface="Arial" panose="020B0604020202020204" pitchFamily="34" charset="0"/>
              <a:buNone/>
              <a:defRPr/>
            </a:pPr>
            <a:r>
              <a:rPr lang="en-US" sz="11200" dirty="0"/>
              <a:t>dated between 4,000 </a:t>
            </a:r>
          </a:p>
          <a:p>
            <a:pPr marL="0" indent="0" eaLnBrk="1" fontAlgn="auto" hangingPunct="1">
              <a:lnSpc>
                <a:spcPct val="150000"/>
              </a:lnSpc>
              <a:spcBef>
                <a:spcPts val="0"/>
              </a:spcBef>
              <a:spcAft>
                <a:spcPts val="0"/>
              </a:spcAft>
              <a:buFont typeface="Arial" panose="020B0604020202020204" pitchFamily="34" charset="0"/>
              <a:buNone/>
              <a:defRPr/>
            </a:pPr>
            <a:r>
              <a:rPr lang="en-US" sz="11200" dirty="0"/>
              <a:t>and 6,000 years old.</a:t>
            </a:r>
            <a:br>
              <a:rPr lang="en-US" sz="11200" dirty="0">
                <a:solidFill>
                  <a:srgbClr val="1B1B1B"/>
                </a:solidFill>
              </a:rPr>
            </a:br>
            <a:endParaRPr lang="en-US" sz="11200" dirty="0">
              <a:solidFill>
                <a:srgbClr val="202122"/>
              </a:solidFill>
            </a:endParaRPr>
          </a:p>
          <a:p>
            <a:pPr eaLnBrk="1" fontAlgn="auto" hangingPunct="1">
              <a:spcAft>
                <a:spcPts val="0"/>
              </a:spcAft>
              <a:defRPr/>
            </a:pPr>
            <a:endParaRPr lang="en-US" dirty="0"/>
          </a:p>
        </p:txBody>
      </p:sp>
      <p:pic>
        <p:nvPicPr>
          <p:cNvPr id="13316" name="Picture 3">
            <a:extLst>
              <a:ext uri="{FF2B5EF4-FFF2-40B4-BE49-F238E27FC236}">
                <a16:creationId xmlns:a16="http://schemas.microsoft.com/office/drawing/2014/main" id="{43DA0CAE-BB77-4CB7-A4E8-1936F8FFB8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9513" y="1949450"/>
            <a:ext cx="457835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1">
            <a:extLst>
              <a:ext uri="{FF2B5EF4-FFF2-40B4-BE49-F238E27FC236}">
                <a16:creationId xmlns:a16="http://schemas.microsoft.com/office/drawing/2014/main" id="{5C79EB29-BE05-485A-8CF1-0FDE1F186161}"/>
              </a:ext>
            </a:extLst>
          </p:cNvPr>
          <p:cNvSpPr txBox="1">
            <a:spLocks noChangeArrowheads="1"/>
          </p:cNvSpPr>
          <p:nvPr/>
        </p:nvSpPr>
        <p:spPr bwMode="auto">
          <a:xfrm>
            <a:off x="0" y="20478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defTabSz="914400" eaLnBrk="1" hangingPunct="1">
              <a:spcBef>
                <a:spcPct val="0"/>
              </a:spcBef>
              <a:buFontTx/>
              <a:buNone/>
            </a:pPr>
            <a:r>
              <a:rPr lang="en-US" altLang="en-US" sz="5400"/>
              <a:t>History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3">
            <a:extLst>
              <a:ext uri="{FF2B5EF4-FFF2-40B4-BE49-F238E27FC236}">
                <a16:creationId xmlns:a16="http://schemas.microsoft.com/office/drawing/2014/main" id="{5110D295-365B-4CA7-8C93-55F144C7FBAC}"/>
              </a:ext>
            </a:extLst>
          </p:cNvPr>
          <p:cNvSpPr txBox="1">
            <a:spLocks noChangeArrowheads="1"/>
          </p:cNvSpPr>
          <p:nvPr/>
        </p:nvSpPr>
        <p:spPr bwMode="auto">
          <a:xfrm>
            <a:off x="3171825" y="257175"/>
            <a:ext cx="5846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pPr>
            <a:r>
              <a:rPr lang="en-US" altLang="en-US" sz="5400">
                <a:solidFill>
                  <a:srgbClr val="000000"/>
                </a:solidFill>
              </a:rPr>
              <a:t>Rebirth</a:t>
            </a:r>
          </a:p>
        </p:txBody>
      </p:sp>
      <p:grpSp>
        <p:nvGrpSpPr>
          <p:cNvPr id="15364" name="Group 4">
            <a:extLst>
              <a:ext uri="{FF2B5EF4-FFF2-40B4-BE49-F238E27FC236}">
                <a16:creationId xmlns:a16="http://schemas.microsoft.com/office/drawing/2014/main" id="{B18B25A1-0C20-4E9C-A11D-FF9EC35D0130}"/>
              </a:ext>
            </a:extLst>
          </p:cNvPr>
          <p:cNvGrpSpPr>
            <a:grpSpLocks/>
          </p:cNvGrpSpPr>
          <p:nvPr/>
        </p:nvGrpSpPr>
        <p:grpSpPr bwMode="auto">
          <a:xfrm>
            <a:off x="303681" y="1647825"/>
            <a:ext cx="9892832" cy="5210175"/>
            <a:chOff x="303270" y="1647470"/>
            <a:chExt cx="9894028" cy="5209736"/>
          </a:xfrm>
        </p:grpSpPr>
        <p:sp>
          <p:nvSpPr>
            <p:cNvPr id="15366" name="Content Placeholder 2">
              <a:extLst>
                <a:ext uri="{FF2B5EF4-FFF2-40B4-BE49-F238E27FC236}">
                  <a16:creationId xmlns:a16="http://schemas.microsoft.com/office/drawing/2014/main" id="{6D7E0A22-67C7-42E5-A2D5-2E032E697249}"/>
                </a:ext>
              </a:extLst>
            </p:cNvPr>
            <p:cNvSpPr txBox="1">
              <a:spLocks noChangeArrowheads="1"/>
            </p:cNvSpPr>
            <p:nvPr/>
          </p:nvSpPr>
          <p:spPr bwMode="auto">
            <a:xfrm>
              <a:off x="303270" y="1779796"/>
              <a:ext cx="5707006" cy="475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eaLnBrk="1" hangingPunct="1">
                <a:lnSpc>
                  <a:spcPct val="119000"/>
                </a:lnSpc>
                <a:spcBef>
                  <a:spcPct val="0"/>
                </a:spcBef>
              </a:pPr>
              <a:endParaRPr lang="en-US" altLang="en-US">
                <a:solidFill>
                  <a:srgbClr val="5E5E5E"/>
                </a:solidFill>
              </a:endParaRPr>
            </a:p>
          </p:txBody>
        </p:sp>
        <p:sp>
          <p:nvSpPr>
            <p:cNvPr id="15367" name="TextBox 11">
              <a:extLst>
                <a:ext uri="{FF2B5EF4-FFF2-40B4-BE49-F238E27FC236}">
                  <a16:creationId xmlns:a16="http://schemas.microsoft.com/office/drawing/2014/main" id="{93868CD8-AA3E-46ED-BA74-F156D7B03A79}"/>
                </a:ext>
              </a:extLst>
            </p:cNvPr>
            <p:cNvSpPr txBox="1">
              <a:spLocks noChangeArrowheads="1"/>
            </p:cNvSpPr>
            <p:nvPr/>
          </p:nvSpPr>
          <p:spPr bwMode="auto">
            <a:xfrm>
              <a:off x="394454" y="1727644"/>
              <a:ext cx="5523762" cy="512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marL="0" lvl="1" defTabSz="914400" eaLnBrk="1" hangingPunct="1">
                <a:lnSpc>
                  <a:spcPct val="110000"/>
                </a:lnSpc>
                <a:spcBef>
                  <a:spcPct val="0"/>
                </a:spcBef>
                <a:buFontTx/>
                <a:buNone/>
              </a:pPr>
              <a:r>
                <a:rPr lang="en-US" altLang="en-US" dirty="0"/>
                <a:t>The Balkan Peninsula was plagued with phylloxera and wars throughout the 19</a:t>
              </a:r>
              <a:r>
                <a:rPr lang="en-US" altLang="en-US" baseline="30000" dirty="0"/>
                <a:t>th</a:t>
              </a:r>
              <a:r>
                <a:rPr lang="en-US" altLang="en-US" dirty="0"/>
                <a:t> and into the 20</a:t>
              </a:r>
              <a:r>
                <a:rPr lang="en-US" altLang="en-US" baseline="30000" dirty="0"/>
                <a:t>th</a:t>
              </a:r>
              <a:r>
                <a:rPr lang="en-US" altLang="en-US" dirty="0"/>
                <a:t> century.  Unfortunately, many vineyards and native vines were destroyed.   </a:t>
              </a:r>
            </a:p>
            <a:p>
              <a:pPr marL="0" lvl="1" defTabSz="914400" eaLnBrk="1" hangingPunct="1">
                <a:lnSpc>
                  <a:spcPct val="110000"/>
                </a:lnSpc>
                <a:spcBef>
                  <a:spcPct val="0"/>
                </a:spcBef>
                <a:buFontTx/>
                <a:buNone/>
              </a:pPr>
              <a:endParaRPr lang="en-US" altLang="en-US" sz="1200" dirty="0"/>
            </a:p>
            <a:p>
              <a:pPr marL="0" lvl="1" defTabSz="914400" eaLnBrk="1" hangingPunct="1">
                <a:lnSpc>
                  <a:spcPct val="110000"/>
                </a:lnSpc>
                <a:spcBef>
                  <a:spcPct val="0"/>
                </a:spcBef>
                <a:buFontTx/>
                <a:buNone/>
              </a:pPr>
              <a:endParaRPr lang="en-US" altLang="en-US" sz="100" dirty="0"/>
            </a:p>
            <a:p>
              <a:pPr marL="0" lvl="1" defTabSz="914400" eaLnBrk="1" hangingPunct="1">
                <a:lnSpc>
                  <a:spcPct val="110000"/>
                </a:lnSpc>
                <a:spcBef>
                  <a:spcPct val="0"/>
                </a:spcBef>
                <a:buFontTx/>
                <a:buNone/>
              </a:pPr>
              <a:r>
                <a:rPr lang="en-US" altLang="en-US" dirty="0"/>
                <a:t>In the 19th century, after annexing the Balkans, Austro-Hungarians invested heavily in wine production.</a:t>
              </a:r>
            </a:p>
          </p:txBody>
        </p:sp>
        <p:pic>
          <p:nvPicPr>
            <p:cNvPr id="15368" name="Picture 1">
              <a:extLst>
                <a:ext uri="{FF2B5EF4-FFF2-40B4-BE49-F238E27FC236}">
                  <a16:creationId xmlns:a16="http://schemas.microsoft.com/office/drawing/2014/main" id="{A8487A0B-8E55-4185-811C-E9985F770E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8218" y="1647470"/>
              <a:ext cx="4279080" cy="305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5" name="Picture 2">
            <a:extLst>
              <a:ext uri="{FF2B5EF4-FFF2-40B4-BE49-F238E27FC236}">
                <a16:creationId xmlns:a16="http://schemas.microsoft.com/office/drawing/2014/main" id="{AD88073D-5D9B-4C6F-A535-41AFF16C1D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5825" y="3768725"/>
            <a:ext cx="4824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24426399-8112-494B-AEFA-E23F25A0E772}"/>
              </a:ext>
            </a:extLst>
          </p:cNvPr>
          <p:cNvSpPr txBox="1">
            <a:spLocks noChangeArrowheads="1"/>
          </p:cNvSpPr>
          <p:nvPr/>
        </p:nvSpPr>
        <p:spPr bwMode="auto">
          <a:xfrm>
            <a:off x="303213" y="1779588"/>
            <a:ext cx="5707062"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eaLnBrk="1" hangingPunct="1">
              <a:lnSpc>
                <a:spcPct val="119000"/>
              </a:lnSpc>
              <a:spcBef>
                <a:spcPct val="0"/>
              </a:spcBef>
            </a:pPr>
            <a:endParaRPr lang="en-US" altLang="en-US">
              <a:solidFill>
                <a:srgbClr val="5E5E5E"/>
              </a:solidFill>
            </a:endParaRPr>
          </a:p>
        </p:txBody>
      </p:sp>
      <p:sp>
        <p:nvSpPr>
          <p:cNvPr id="17411" name="TextBox 11">
            <a:extLst>
              <a:ext uri="{FF2B5EF4-FFF2-40B4-BE49-F238E27FC236}">
                <a16:creationId xmlns:a16="http://schemas.microsoft.com/office/drawing/2014/main" id="{52EB36A7-B95F-41AC-8366-4E938CACB65B}"/>
              </a:ext>
            </a:extLst>
          </p:cNvPr>
          <p:cNvSpPr txBox="1">
            <a:spLocks noChangeArrowheads="1"/>
          </p:cNvSpPr>
          <p:nvPr/>
        </p:nvSpPr>
        <p:spPr bwMode="auto">
          <a:xfrm>
            <a:off x="383241" y="1831975"/>
            <a:ext cx="5373034"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55563" algn="l"/>
                <a:tab pos="517525" algn="l"/>
              </a:tabLst>
              <a:defRPr>
                <a:solidFill>
                  <a:schemeClr val="tx1"/>
                </a:solidFill>
                <a:latin typeface="Franklin Gothic Book" panose="020B0503020102020204" pitchFamily="34" charset="0"/>
              </a:defRPr>
            </a:lvl1pPr>
            <a:lvl2pPr marL="742950" indent="-285750">
              <a:tabLst>
                <a:tab pos="55563" algn="l"/>
                <a:tab pos="517525" algn="l"/>
              </a:tabLst>
              <a:defRPr>
                <a:solidFill>
                  <a:schemeClr val="tx1"/>
                </a:solidFill>
                <a:latin typeface="Franklin Gothic Book" panose="020B0503020102020204" pitchFamily="34" charset="0"/>
              </a:defRPr>
            </a:lvl2pPr>
            <a:lvl3pPr marL="55563">
              <a:tabLst>
                <a:tab pos="55563" algn="l"/>
                <a:tab pos="517525" algn="l"/>
              </a:tabLst>
              <a:defRPr>
                <a:solidFill>
                  <a:schemeClr val="tx1"/>
                </a:solidFill>
                <a:latin typeface="Franklin Gothic Book" panose="020B0503020102020204" pitchFamily="34" charset="0"/>
              </a:defRPr>
            </a:lvl3pPr>
            <a:lvl4pPr marL="573088" indent="-517525">
              <a:tabLst>
                <a:tab pos="55563" algn="l"/>
                <a:tab pos="517525" algn="l"/>
              </a:tabLst>
              <a:defRPr>
                <a:solidFill>
                  <a:schemeClr val="tx1"/>
                </a:solidFill>
                <a:latin typeface="Franklin Gothic Book" panose="020B0503020102020204" pitchFamily="34" charset="0"/>
              </a:defRPr>
            </a:lvl4pPr>
            <a:lvl5pPr marL="2057400" indent="-228600">
              <a:tabLst>
                <a:tab pos="55563" algn="l"/>
                <a:tab pos="517525" algn="l"/>
              </a:tabLst>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tabLst>
                <a:tab pos="55563" algn="l"/>
                <a:tab pos="517525" algn="l"/>
              </a:tabLs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tabLst>
                <a:tab pos="55563" algn="l"/>
                <a:tab pos="517525" algn="l"/>
              </a:tabLs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tabLst>
                <a:tab pos="55563" algn="l"/>
                <a:tab pos="517525" algn="l"/>
              </a:tabLs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tabLst>
                <a:tab pos="55563" algn="l"/>
                <a:tab pos="517525" algn="l"/>
              </a:tabLst>
              <a:defRPr>
                <a:solidFill>
                  <a:schemeClr val="tx1"/>
                </a:solidFill>
                <a:latin typeface="Franklin Gothic Book" panose="020B0503020102020204" pitchFamily="34" charset="0"/>
              </a:defRPr>
            </a:lvl9pPr>
          </a:lstStyle>
          <a:p>
            <a:pPr lvl="2" defTabSz="914400" eaLnBrk="1" hangingPunct="1"/>
            <a:r>
              <a:rPr lang="en-US" altLang="en-US" sz="2800" dirty="0">
                <a:latin typeface="Constantia" panose="02030602050306030303" pitchFamily="18" charset="0"/>
              </a:rPr>
              <a:t>The Austro-Hungarians planted new vineyards and re-invigorated the old that produced the native grape varieties:</a:t>
            </a:r>
          </a:p>
          <a:p>
            <a:pPr lvl="3" defTabSz="914400" eaLnBrk="1" hangingPunct="1">
              <a:buFont typeface="Arial" panose="020B0604020202020204" pitchFamily="34" charset="0"/>
              <a:buChar char="•"/>
            </a:pPr>
            <a:r>
              <a:rPr lang="en-US" altLang="en-US" sz="2800" dirty="0" err="1">
                <a:latin typeface="Constantia" panose="02030602050306030303" pitchFamily="18" charset="0"/>
              </a:rPr>
              <a:t>Blatina</a:t>
            </a:r>
            <a:endParaRPr lang="en-US" altLang="en-US" sz="2800" dirty="0">
              <a:latin typeface="Constantia" panose="02030602050306030303" pitchFamily="18" charset="0"/>
            </a:endParaRPr>
          </a:p>
          <a:p>
            <a:pPr lvl="3" defTabSz="914400" eaLnBrk="1" hangingPunct="1">
              <a:buFont typeface="Arial" panose="020B0604020202020204" pitchFamily="34" charset="0"/>
              <a:buChar char="•"/>
            </a:pPr>
            <a:r>
              <a:rPr lang="en-US" altLang="en-US" sz="2800" dirty="0">
                <a:latin typeface="Constantia" panose="02030602050306030303" pitchFamily="18" charset="0"/>
                <a:cs typeface="Calibri" panose="020F0502020204030204" pitchFamily="34" charset="0"/>
              </a:rPr>
              <a:t>Ž</a:t>
            </a:r>
            <a:r>
              <a:rPr lang="en-US" altLang="en-US" sz="2800" dirty="0">
                <a:latin typeface="Constantia" panose="02030602050306030303" pitchFamily="18" charset="0"/>
              </a:rPr>
              <a:t>ilavka</a:t>
            </a:r>
          </a:p>
          <a:p>
            <a:pPr lvl="3" defTabSz="914400" eaLnBrk="1" hangingPunct="1">
              <a:buFont typeface="Arial" panose="020B0604020202020204" pitchFamily="34" charset="0"/>
              <a:buChar char="•"/>
            </a:pPr>
            <a:r>
              <a:rPr lang="en-US" altLang="en-US" sz="2800" dirty="0">
                <a:latin typeface="Constantia" panose="02030602050306030303" pitchFamily="18" charset="0"/>
              </a:rPr>
              <a:t>Bena</a:t>
            </a:r>
          </a:p>
          <a:p>
            <a:pPr lvl="3" defTabSz="914400" eaLnBrk="1" hangingPunct="1">
              <a:buFont typeface="Arial" panose="020B0604020202020204" pitchFamily="34" charset="0"/>
              <a:buChar char="•"/>
            </a:pPr>
            <a:r>
              <a:rPr lang="en-US" altLang="en-US" sz="2800" dirty="0" err="1">
                <a:latin typeface="Constantia" panose="02030602050306030303" pitchFamily="18" charset="0"/>
              </a:rPr>
              <a:t>Po</a:t>
            </a:r>
            <a:r>
              <a:rPr lang="en-US" altLang="en-US" sz="2800" dirty="0" err="1">
                <a:latin typeface="Calibri" panose="020F0502020204030204" pitchFamily="34" charset="0"/>
                <a:cs typeface="Calibri" panose="020F0502020204030204" pitchFamily="34" charset="0"/>
              </a:rPr>
              <a:t>š</a:t>
            </a:r>
            <a:r>
              <a:rPr lang="en-US" altLang="en-US" sz="2800" dirty="0" err="1">
                <a:latin typeface="Constantia" panose="02030602050306030303" pitchFamily="18" charset="0"/>
              </a:rPr>
              <a:t>ip</a:t>
            </a:r>
            <a:endParaRPr lang="en-US" altLang="en-US" sz="2800" dirty="0">
              <a:latin typeface="Constantia" panose="02030602050306030303" pitchFamily="18" charset="0"/>
            </a:endParaRPr>
          </a:p>
          <a:p>
            <a:pPr lvl="3" defTabSz="914400" eaLnBrk="1" hangingPunct="1">
              <a:buFont typeface="Arial" panose="020B0604020202020204" pitchFamily="34" charset="0"/>
              <a:buChar char="•"/>
            </a:pPr>
            <a:r>
              <a:rPr lang="en-US" altLang="en-US" sz="2800" dirty="0" err="1">
                <a:latin typeface="Constantia" panose="02030602050306030303" pitchFamily="18" charset="0"/>
              </a:rPr>
              <a:t>Vranac</a:t>
            </a:r>
            <a:endParaRPr lang="en-US" altLang="en-US" sz="2800" dirty="0">
              <a:latin typeface="Constantia" panose="02030602050306030303" pitchFamily="18" charset="0"/>
            </a:endParaRPr>
          </a:p>
          <a:p>
            <a:pPr lvl="3" defTabSz="914400" eaLnBrk="1" hangingPunct="1">
              <a:buFont typeface="Arial" panose="020B0604020202020204" pitchFamily="34" charset="0"/>
              <a:buChar char="•"/>
            </a:pPr>
            <a:r>
              <a:rPr lang="en-US" altLang="en-US" sz="2800" dirty="0" err="1">
                <a:latin typeface="Constantia" panose="02030602050306030303" pitchFamily="18" charset="0"/>
              </a:rPr>
              <a:t>Plavac</a:t>
            </a:r>
            <a:r>
              <a:rPr lang="en-US" altLang="en-US" sz="2800" dirty="0">
                <a:latin typeface="Constantia" panose="02030602050306030303" pitchFamily="18" charset="0"/>
              </a:rPr>
              <a:t> Mali</a:t>
            </a:r>
          </a:p>
          <a:p>
            <a:pPr lvl="3" defTabSz="914400" eaLnBrk="1" hangingPunct="1">
              <a:buFont typeface="Arial" panose="020B0604020202020204" pitchFamily="34" charset="0"/>
              <a:buChar char="•"/>
            </a:pPr>
            <a:r>
              <a:rPr lang="en-US" altLang="en-US" sz="2800" dirty="0" err="1">
                <a:latin typeface="Constantia" panose="02030602050306030303" pitchFamily="18" charset="0"/>
              </a:rPr>
              <a:t>Malvazija</a:t>
            </a:r>
            <a:endParaRPr lang="en-US" altLang="en-US" sz="2800" dirty="0">
              <a:latin typeface="Constantia" panose="02030602050306030303" pitchFamily="18" charset="0"/>
            </a:endParaRPr>
          </a:p>
        </p:txBody>
      </p:sp>
      <p:pic>
        <p:nvPicPr>
          <p:cNvPr id="17412" name="Picture 9">
            <a:extLst>
              <a:ext uri="{FF2B5EF4-FFF2-40B4-BE49-F238E27FC236}">
                <a16:creationId xmlns:a16="http://schemas.microsoft.com/office/drawing/2014/main" id="{01A2F37F-9161-4039-9671-2601AC41AB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3075" y="1668463"/>
            <a:ext cx="6638925"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3">
            <a:extLst>
              <a:ext uri="{FF2B5EF4-FFF2-40B4-BE49-F238E27FC236}">
                <a16:creationId xmlns:a16="http://schemas.microsoft.com/office/drawing/2014/main" id="{C946BD4B-981F-45CF-B432-210800427733}"/>
              </a:ext>
            </a:extLst>
          </p:cNvPr>
          <p:cNvSpPr txBox="1">
            <a:spLocks noChangeArrowheads="1"/>
          </p:cNvSpPr>
          <p:nvPr/>
        </p:nvSpPr>
        <p:spPr bwMode="auto">
          <a:xfrm>
            <a:off x="3171825" y="257175"/>
            <a:ext cx="5846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742950" indent="-2857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algn="ctr" eaLnBrk="1" hangingPunct="1">
              <a:lnSpc>
                <a:spcPct val="100000"/>
              </a:lnSpc>
              <a:spcBef>
                <a:spcPct val="0"/>
              </a:spcBef>
              <a:buFontTx/>
              <a:buNone/>
            </a:pPr>
            <a:r>
              <a:rPr lang="en-US" altLang="en-US" sz="5400">
                <a:solidFill>
                  <a:srgbClr val="000000"/>
                </a:solidFill>
              </a:rPr>
              <a:t>Rebirth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2322195-1EDD-43F3-BFC4-46AA1B913C26}"/>
              </a:ext>
            </a:extLst>
          </p:cNvPr>
          <p:cNvSpPr>
            <a:spLocks noGrp="1" noChangeArrowheads="1"/>
          </p:cNvSpPr>
          <p:nvPr>
            <p:ph type="ctrTitle" idx="4294967295"/>
          </p:nvPr>
        </p:nvSpPr>
        <p:spPr>
          <a:xfrm>
            <a:off x="0" y="204788"/>
            <a:ext cx="12192000" cy="1135062"/>
          </a:xfrm>
        </p:spPr>
        <p:txBody>
          <a:bodyPr/>
          <a:lstStyle/>
          <a:p>
            <a:pPr eaLnBrk="1" hangingPunct="1"/>
            <a:r>
              <a:rPr lang="en-US" altLang="en-US"/>
              <a:t>Croatia</a:t>
            </a:r>
          </a:p>
        </p:txBody>
      </p:sp>
      <p:sp>
        <p:nvSpPr>
          <p:cNvPr id="19459" name="Subtitle 2">
            <a:extLst>
              <a:ext uri="{FF2B5EF4-FFF2-40B4-BE49-F238E27FC236}">
                <a16:creationId xmlns:a16="http://schemas.microsoft.com/office/drawing/2014/main" id="{2131165D-015D-4D6F-80C0-EF5AC8930E81}"/>
              </a:ext>
            </a:extLst>
          </p:cNvPr>
          <p:cNvSpPr>
            <a:spLocks noGrp="1" noChangeArrowheads="1"/>
          </p:cNvSpPr>
          <p:nvPr>
            <p:ph type="subTitle" idx="4294967295"/>
          </p:nvPr>
        </p:nvSpPr>
        <p:spPr>
          <a:xfrm>
            <a:off x="7966075" y="4913313"/>
            <a:ext cx="3811588" cy="2062162"/>
          </a:xfrm>
        </p:spPr>
        <p:txBody>
          <a:bodyPr/>
          <a:lstStyle/>
          <a:p>
            <a:pPr marL="57150" lvl="1" indent="0" algn="ctr" eaLnBrk="1" hangingPunct="1">
              <a:buFont typeface="Arial" panose="020B0604020202020204" pitchFamily="34" charset="0"/>
              <a:buNone/>
            </a:pPr>
            <a:r>
              <a:rPr lang="en-US" altLang="en-US">
                <a:solidFill>
                  <a:srgbClr val="1B1B1B"/>
                </a:solidFill>
              </a:rPr>
              <a:t>Winemaking                                                            in Croatia  predates the Roman occupation</a:t>
            </a:r>
          </a:p>
        </p:txBody>
      </p:sp>
      <p:grpSp>
        <p:nvGrpSpPr>
          <p:cNvPr id="19460" name="Group 4">
            <a:extLst>
              <a:ext uri="{FF2B5EF4-FFF2-40B4-BE49-F238E27FC236}">
                <a16:creationId xmlns:a16="http://schemas.microsoft.com/office/drawing/2014/main" id="{B84D1356-7A66-47AC-A8A4-3D28B1E51370}"/>
              </a:ext>
            </a:extLst>
          </p:cNvPr>
          <p:cNvGrpSpPr>
            <a:grpSpLocks/>
          </p:cNvGrpSpPr>
          <p:nvPr/>
        </p:nvGrpSpPr>
        <p:grpSpPr bwMode="auto">
          <a:xfrm>
            <a:off x="311150" y="1708150"/>
            <a:ext cx="10988675" cy="4856163"/>
            <a:chOff x="311726" y="1707620"/>
            <a:chExt cx="10987883" cy="4857472"/>
          </a:xfrm>
        </p:grpSpPr>
        <p:grpSp>
          <p:nvGrpSpPr>
            <p:cNvPr id="19461" name="Group 3">
              <a:extLst>
                <a:ext uri="{FF2B5EF4-FFF2-40B4-BE49-F238E27FC236}">
                  <a16:creationId xmlns:a16="http://schemas.microsoft.com/office/drawing/2014/main" id="{3D882FCC-B043-41E7-98AA-6851526A7029}"/>
                </a:ext>
              </a:extLst>
            </p:cNvPr>
            <p:cNvGrpSpPr>
              <a:grpSpLocks/>
            </p:cNvGrpSpPr>
            <p:nvPr/>
          </p:nvGrpSpPr>
          <p:grpSpPr bwMode="auto">
            <a:xfrm>
              <a:off x="311726" y="1844153"/>
              <a:ext cx="7023108" cy="4720939"/>
              <a:chOff x="311726" y="1844153"/>
              <a:chExt cx="7023108" cy="4720939"/>
            </a:xfrm>
          </p:grpSpPr>
          <p:pic>
            <p:nvPicPr>
              <p:cNvPr id="19463" name="Picture 2">
                <a:extLst>
                  <a:ext uri="{FF2B5EF4-FFF2-40B4-BE49-F238E27FC236}">
                    <a16:creationId xmlns:a16="http://schemas.microsoft.com/office/drawing/2014/main" id="{30EADE68-DCDF-4E40-96CC-7228BCEE44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799" y="2794494"/>
                <a:ext cx="6921035" cy="377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ubtitle 2">
                <a:extLst>
                  <a:ext uri="{FF2B5EF4-FFF2-40B4-BE49-F238E27FC236}">
                    <a16:creationId xmlns:a16="http://schemas.microsoft.com/office/drawing/2014/main" id="{B28B81B1-1F3B-4AA2-B1A3-75A90A7B7D31}"/>
                  </a:ext>
                </a:extLst>
              </p:cNvPr>
              <p:cNvSpPr txBox="1">
                <a:spLocks noChangeArrowheads="1"/>
              </p:cNvSpPr>
              <p:nvPr/>
            </p:nvSpPr>
            <p:spPr bwMode="auto">
              <a:xfrm>
                <a:off x="311726" y="1844153"/>
                <a:ext cx="7023108" cy="103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5715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lvl="1" algn="ctr" defTabSz="914400" eaLnBrk="1" hangingPunct="1">
                  <a:buFont typeface="Arial" panose="020B0604020202020204" pitchFamily="34" charset="0"/>
                  <a:buNone/>
                </a:pPr>
                <a:r>
                  <a:rPr lang="en-US" altLang="en-US">
                    <a:solidFill>
                      <a:srgbClr val="1B1B1B"/>
                    </a:solidFill>
                  </a:rPr>
                  <a:t>Modern day Croatia was formed after the fall of Yugoslavia</a:t>
                </a:r>
              </a:p>
              <a:p>
                <a:pPr lvl="1" defTabSz="914400" eaLnBrk="1" hangingPunct="1">
                  <a:buFont typeface="Arial" panose="020B0604020202020204" pitchFamily="34" charset="0"/>
                  <a:buNone/>
                </a:pPr>
                <a:endParaRPr lang="en-US" altLang="en-US">
                  <a:solidFill>
                    <a:srgbClr val="1B1B1B"/>
                  </a:solidFill>
                </a:endParaRPr>
              </a:p>
              <a:p>
                <a:pPr lvl="1" defTabSz="914400" eaLnBrk="1" hangingPunct="1">
                  <a:buFont typeface="Arial" panose="020B0604020202020204" pitchFamily="34" charset="0"/>
                  <a:buNone/>
                </a:pPr>
                <a:endParaRPr lang="en-US" altLang="en-US">
                  <a:solidFill>
                    <a:srgbClr val="1B1B1B"/>
                  </a:solidFill>
                </a:endParaRPr>
              </a:p>
            </p:txBody>
          </p:sp>
        </p:grpSp>
        <p:pic>
          <p:nvPicPr>
            <p:cNvPr id="19462" name="Picture 1">
              <a:extLst>
                <a:ext uri="{FF2B5EF4-FFF2-40B4-BE49-F238E27FC236}">
                  <a16:creationId xmlns:a16="http://schemas.microsoft.com/office/drawing/2014/main" id="{677C369D-C69B-4A4A-8E20-AB539857E9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6522" y="1707620"/>
              <a:ext cx="3253087" cy="32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D97FD0-FEED-45F2-ABAE-712C22E263B2}"/>
              </a:ext>
            </a:extLst>
          </p:cNvPr>
          <p:cNvSpPr txBox="1"/>
          <p:nvPr/>
        </p:nvSpPr>
        <p:spPr>
          <a:xfrm>
            <a:off x="2486025" y="341313"/>
            <a:ext cx="9069388" cy="922337"/>
          </a:xfrm>
          <a:prstGeom prst="rect">
            <a:avLst/>
          </a:prstGeom>
          <a:noFill/>
        </p:spPr>
        <p:txBody>
          <a:bodyPr>
            <a:spAutoFit/>
          </a:bodyPr>
          <a:lstStyle/>
          <a:p>
            <a:pPr eaLnBrk="1" fontAlgn="auto" hangingPunct="1">
              <a:spcBef>
                <a:spcPts val="0"/>
              </a:spcBef>
              <a:spcAft>
                <a:spcPts val="0"/>
              </a:spcAft>
              <a:defRPr/>
            </a:pPr>
            <a:r>
              <a:rPr lang="en-US" sz="5400" dirty="0">
                <a:latin typeface="+mj-lt"/>
              </a:rPr>
              <a:t>Four Major Growing Regions</a:t>
            </a:r>
          </a:p>
        </p:txBody>
      </p:sp>
      <p:grpSp>
        <p:nvGrpSpPr>
          <p:cNvPr id="21507" name="Group 9">
            <a:extLst>
              <a:ext uri="{FF2B5EF4-FFF2-40B4-BE49-F238E27FC236}">
                <a16:creationId xmlns:a16="http://schemas.microsoft.com/office/drawing/2014/main" id="{207AD801-EB8D-4931-96AE-7A9035C7CF9F}"/>
              </a:ext>
            </a:extLst>
          </p:cNvPr>
          <p:cNvGrpSpPr>
            <a:grpSpLocks/>
          </p:cNvGrpSpPr>
          <p:nvPr/>
        </p:nvGrpSpPr>
        <p:grpSpPr bwMode="auto">
          <a:xfrm>
            <a:off x="288925" y="1800225"/>
            <a:ext cx="11599863" cy="4791075"/>
            <a:chOff x="289211" y="1800838"/>
            <a:chExt cx="11599519" cy="4789731"/>
          </a:xfrm>
        </p:grpSpPr>
        <p:grpSp>
          <p:nvGrpSpPr>
            <p:cNvPr id="21508" name="Group 1">
              <a:extLst>
                <a:ext uri="{FF2B5EF4-FFF2-40B4-BE49-F238E27FC236}">
                  <a16:creationId xmlns:a16="http://schemas.microsoft.com/office/drawing/2014/main" id="{25C258C9-C3A9-4B3E-9600-F1597AB9F1F4}"/>
                </a:ext>
              </a:extLst>
            </p:cNvPr>
            <p:cNvGrpSpPr>
              <a:grpSpLocks/>
            </p:cNvGrpSpPr>
            <p:nvPr/>
          </p:nvGrpSpPr>
          <p:grpSpPr bwMode="auto">
            <a:xfrm>
              <a:off x="289211" y="1800838"/>
              <a:ext cx="11599519" cy="4789731"/>
              <a:chOff x="289211" y="1800838"/>
              <a:chExt cx="11599519" cy="4789731"/>
            </a:xfrm>
          </p:grpSpPr>
          <p:sp>
            <p:nvSpPr>
              <p:cNvPr id="21511" name="Content Placeholder 2">
                <a:extLst>
                  <a:ext uri="{FF2B5EF4-FFF2-40B4-BE49-F238E27FC236}">
                    <a16:creationId xmlns:a16="http://schemas.microsoft.com/office/drawing/2014/main" id="{AE05922E-C946-4C86-B33D-C052D48F7CCA}"/>
                  </a:ext>
                </a:extLst>
              </p:cNvPr>
              <p:cNvSpPr txBox="1">
                <a:spLocks noChangeArrowheads="1"/>
              </p:cNvSpPr>
              <p:nvPr/>
            </p:nvSpPr>
            <p:spPr bwMode="auto">
              <a:xfrm>
                <a:off x="289211" y="1838936"/>
                <a:ext cx="5102445" cy="475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a:lnSpc>
                    <a:spcPct val="90000"/>
                  </a:lnSpc>
                  <a:spcBef>
                    <a:spcPts val="1000"/>
                  </a:spcBef>
                  <a:buFont typeface="Arial" panose="020B0604020202020204" pitchFamily="34" charset="0"/>
                  <a:buChar char="•"/>
                  <a:defRPr sz="2800">
                    <a:solidFill>
                      <a:schemeClr val="tx1"/>
                    </a:solidFill>
                    <a:latin typeface="Constantia" panose="02030602050306030303" pitchFamily="18" charset="0"/>
                  </a:defRPr>
                </a:lvl1pPr>
                <a:lvl2pPr marL="6858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2pPr>
                <a:lvl3pPr marL="11430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3pPr>
                <a:lvl4pPr marL="16002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4pPr>
                <a:lvl5pPr marL="2057400" indent="-228600">
                  <a:lnSpc>
                    <a:spcPct val="90000"/>
                  </a:lnSpc>
                  <a:spcBef>
                    <a:spcPts val="500"/>
                  </a:spcBef>
                  <a:buFont typeface="Arial" panose="020B0604020202020204" pitchFamily="34" charset="0"/>
                  <a:buChar char="•"/>
                  <a:defRPr sz="2800">
                    <a:solidFill>
                      <a:schemeClr val="tx1"/>
                    </a:solidFill>
                    <a:latin typeface="Constantia" panose="0203060205030603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onstantia" panose="02030602050306030303" pitchFamily="18" charset="0"/>
                  </a:defRPr>
                </a:lvl9pPr>
              </a:lstStyle>
              <a:p>
                <a:pPr defTabSz="914400" eaLnBrk="1" hangingPunct="1">
                  <a:lnSpc>
                    <a:spcPct val="119000"/>
                  </a:lnSpc>
                  <a:spcBef>
                    <a:spcPct val="0"/>
                  </a:spcBef>
                </a:pPr>
                <a:endParaRPr lang="en-US" altLang="en-US">
                  <a:solidFill>
                    <a:srgbClr val="5E5E5E"/>
                  </a:solidFill>
                </a:endParaRPr>
              </a:p>
            </p:txBody>
          </p:sp>
          <p:sp>
            <p:nvSpPr>
              <p:cNvPr id="9" name="TextBox 8">
                <a:extLst>
                  <a:ext uri="{FF2B5EF4-FFF2-40B4-BE49-F238E27FC236}">
                    <a16:creationId xmlns:a16="http://schemas.microsoft.com/office/drawing/2014/main" id="{486DA526-DF0F-46AF-B3BA-E46D98D040AC}"/>
                  </a:ext>
                </a:extLst>
              </p:cNvPr>
              <p:cNvSpPr txBox="1"/>
              <p:nvPr/>
            </p:nvSpPr>
            <p:spPr>
              <a:xfrm>
                <a:off x="317785" y="1892887"/>
                <a:ext cx="4668700" cy="3385188"/>
              </a:xfrm>
              <a:prstGeom prst="rect">
                <a:avLst/>
              </a:prstGeom>
              <a:noFill/>
            </p:spPr>
            <p:txBody>
              <a:bodyPr>
                <a:spAutoFit/>
              </a:bodyPr>
              <a:lstStyle/>
              <a:p>
                <a:pPr eaLnBrk="1" fontAlgn="auto" hangingPunct="1">
                  <a:spcBef>
                    <a:spcPts val="0"/>
                  </a:spcBef>
                  <a:spcAft>
                    <a:spcPts val="0"/>
                  </a:spcAft>
                  <a:defRPr/>
                </a:pPr>
                <a:r>
                  <a:rPr lang="en-US" sz="2800" b="1" dirty="0">
                    <a:latin typeface="+mj-lt"/>
                  </a:rPr>
                  <a:t>Continental</a:t>
                </a:r>
              </a:p>
              <a:p>
                <a:pPr marL="914400" lvl="1" indent="-457200" eaLnBrk="1" fontAlgn="auto" hangingPunct="1">
                  <a:spcBef>
                    <a:spcPts val="0"/>
                  </a:spcBef>
                  <a:spcAft>
                    <a:spcPts val="0"/>
                  </a:spcAft>
                  <a:buFont typeface="Arial" panose="020B0604020202020204" pitchFamily="34" charset="0"/>
                  <a:buChar char="•"/>
                  <a:defRPr/>
                </a:pPr>
                <a:r>
                  <a:rPr lang="en-US" sz="2800" dirty="0">
                    <a:solidFill>
                      <a:srgbClr val="1B1B1B"/>
                    </a:solidFill>
                    <a:latin typeface="+mj-lt"/>
                  </a:rPr>
                  <a:t>Croatian Uplands</a:t>
                </a:r>
              </a:p>
              <a:p>
                <a:pPr marL="914400" lvl="1" indent="-457200" eaLnBrk="1" fontAlgn="auto" hangingPunct="1">
                  <a:spcBef>
                    <a:spcPts val="0"/>
                  </a:spcBef>
                  <a:spcAft>
                    <a:spcPts val="0"/>
                  </a:spcAft>
                  <a:buFont typeface="Arial" panose="020B0604020202020204" pitchFamily="34" charset="0"/>
                  <a:buChar char="•"/>
                  <a:defRPr/>
                </a:pPr>
                <a:r>
                  <a:rPr lang="en-US" sz="2800" dirty="0">
                    <a:solidFill>
                      <a:srgbClr val="1B1B1B"/>
                    </a:solidFill>
                    <a:latin typeface="+mj-lt"/>
                  </a:rPr>
                  <a:t>Slavonia &amp; Danube</a:t>
                </a:r>
              </a:p>
              <a:p>
                <a:pPr eaLnBrk="1" fontAlgn="auto" hangingPunct="1">
                  <a:spcBef>
                    <a:spcPts val="0"/>
                  </a:spcBef>
                  <a:spcAft>
                    <a:spcPts val="0"/>
                  </a:spcAft>
                  <a:defRPr/>
                </a:pPr>
                <a:endParaRPr lang="en-US" sz="2800" dirty="0">
                  <a:latin typeface="+mj-lt"/>
                </a:endParaRPr>
              </a:p>
              <a:p>
                <a:pPr eaLnBrk="1" fontAlgn="auto" hangingPunct="1">
                  <a:spcBef>
                    <a:spcPts val="0"/>
                  </a:spcBef>
                  <a:spcAft>
                    <a:spcPts val="0"/>
                  </a:spcAft>
                  <a:defRPr/>
                </a:pPr>
                <a:r>
                  <a:rPr lang="en-US" sz="2800" b="1" dirty="0">
                    <a:latin typeface="+mj-lt"/>
                  </a:rPr>
                  <a:t>Coastal</a:t>
                </a:r>
              </a:p>
              <a:p>
                <a:pPr marL="914400" indent="-457200" eaLnBrk="1" fontAlgn="auto" hangingPunct="1">
                  <a:spcBef>
                    <a:spcPts val="0"/>
                  </a:spcBef>
                  <a:spcAft>
                    <a:spcPts val="0"/>
                  </a:spcAft>
                  <a:buFont typeface="Arial" panose="020B0604020202020204" pitchFamily="34" charset="0"/>
                  <a:buChar char="•"/>
                  <a:defRPr/>
                </a:pPr>
                <a:r>
                  <a:rPr lang="en-US" sz="2800" dirty="0">
                    <a:solidFill>
                      <a:srgbClr val="1B1B1B"/>
                    </a:solidFill>
                    <a:latin typeface="+mj-lt"/>
                  </a:rPr>
                  <a:t>Istria &amp; </a:t>
                </a:r>
                <a:r>
                  <a:rPr lang="en-US" sz="2800" dirty="0" err="1">
                    <a:solidFill>
                      <a:srgbClr val="1B1B1B"/>
                    </a:solidFill>
                    <a:latin typeface="+mj-lt"/>
                  </a:rPr>
                  <a:t>Kvarner</a:t>
                </a:r>
                <a:endParaRPr lang="en-US" sz="2800" dirty="0">
                  <a:solidFill>
                    <a:srgbClr val="1B1B1B"/>
                  </a:solidFill>
                  <a:latin typeface="+mj-lt"/>
                </a:endParaRPr>
              </a:p>
              <a:p>
                <a:pPr marL="914400" indent="-457200" eaLnBrk="1" fontAlgn="auto" hangingPunct="1">
                  <a:spcBef>
                    <a:spcPts val="0"/>
                  </a:spcBef>
                  <a:spcAft>
                    <a:spcPts val="0"/>
                  </a:spcAft>
                  <a:buFont typeface="Arial" panose="020B0604020202020204" pitchFamily="34" charset="0"/>
                  <a:buChar char="•"/>
                  <a:defRPr/>
                </a:pPr>
                <a:r>
                  <a:rPr lang="en-US" sz="2800" dirty="0">
                    <a:solidFill>
                      <a:srgbClr val="1B1B1B"/>
                    </a:solidFill>
                    <a:latin typeface="+mj-lt"/>
                  </a:rPr>
                  <a:t>Dalmatia</a:t>
                </a:r>
              </a:p>
              <a:p>
                <a:pPr eaLnBrk="1" fontAlgn="auto" hangingPunct="1">
                  <a:spcBef>
                    <a:spcPts val="0"/>
                  </a:spcBef>
                  <a:spcAft>
                    <a:spcPts val="0"/>
                  </a:spcAft>
                  <a:defRPr/>
                </a:pPr>
                <a:endParaRPr lang="en-US" dirty="0">
                  <a:latin typeface="+mn-lt"/>
                </a:endParaRPr>
              </a:p>
            </p:txBody>
          </p:sp>
          <p:grpSp>
            <p:nvGrpSpPr>
              <p:cNvPr id="21513" name="Group 6">
                <a:extLst>
                  <a:ext uri="{FF2B5EF4-FFF2-40B4-BE49-F238E27FC236}">
                    <a16:creationId xmlns:a16="http://schemas.microsoft.com/office/drawing/2014/main" id="{4B0894F9-3E36-4255-AD06-41CF3E998613}"/>
                  </a:ext>
                </a:extLst>
              </p:cNvPr>
              <p:cNvGrpSpPr>
                <a:grpSpLocks/>
              </p:cNvGrpSpPr>
              <p:nvPr/>
            </p:nvGrpSpPr>
            <p:grpSpPr bwMode="auto">
              <a:xfrm>
                <a:off x="5418100" y="1800838"/>
                <a:ext cx="6470630" cy="4730591"/>
                <a:chOff x="5418100" y="1800838"/>
                <a:chExt cx="6470630" cy="4730591"/>
              </a:xfrm>
            </p:grpSpPr>
            <p:pic>
              <p:nvPicPr>
                <p:cNvPr id="21515" name="Picture 5">
                  <a:extLst>
                    <a:ext uri="{FF2B5EF4-FFF2-40B4-BE49-F238E27FC236}">
                      <a16:creationId xmlns:a16="http://schemas.microsoft.com/office/drawing/2014/main" id="{C77FC82E-DAA6-49B9-B9B9-82BF3BC42C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8100" y="1800838"/>
                  <a:ext cx="6470630" cy="473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44CCF2A-44B3-4CC1-ADD6-A06BF5C216D5}"/>
                    </a:ext>
                  </a:extLst>
                </p:cNvPr>
                <p:cNvSpPr/>
                <p:nvPr/>
              </p:nvSpPr>
              <p:spPr>
                <a:xfrm rot="727218">
                  <a:off x="6686646" y="2062703"/>
                  <a:ext cx="3670191" cy="196318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 name="Oval 4">
                <a:extLst>
                  <a:ext uri="{FF2B5EF4-FFF2-40B4-BE49-F238E27FC236}">
                    <a16:creationId xmlns:a16="http://schemas.microsoft.com/office/drawing/2014/main" id="{E4890C4A-EB4E-418B-94D4-2583015E46F7}"/>
                  </a:ext>
                </a:extLst>
              </p:cNvPr>
              <p:cNvSpPr/>
              <p:nvPr/>
            </p:nvSpPr>
            <p:spPr>
              <a:xfrm rot="2249888">
                <a:off x="4911874" y="3911621"/>
                <a:ext cx="5252882" cy="15362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Arrow: Right 7">
              <a:extLst>
                <a:ext uri="{FF2B5EF4-FFF2-40B4-BE49-F238E27FC236}">
                  <a16:creationId xmlns:a16="http://schemas.microsoft.com/office/drawing/2014/main" id="{F9A8AC40-8500-482D-A666-BC281DF060F3}"/>
                </a:ext>
              </a:extLst>
            </p:cNvPr>
            <p:cNvSpPr/>
            <p:nvPr/>
          </p:nvSpPr>
          <p:spPr>
            <a:xfrm>
              <a:off x="2711664" y="2019852"/>
              <a:ext cx="4149602" cy="2459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Arrow: Right 11">
              <a:extLst>
                <a:ext uri="{FF2B5EF4-FFF2-40B4-BE49-F238E27FC236}">
                  <a16:creationId xmlns:a16="http://schemas.microsoft.com/office/drawing/2014/main" id="{EE3AD416-537A-41B1-822B-272274261C4A}"/>
                </a:ext>
              </a:extLst>
            </p:cNvPr>
            <p:cNvSpPr/>
            <p:nvPr/>
          </p:nvSpPr>
          <p:spPr>
            <a:xfrm>
              <a:off x="1944925" y="3724348"/>
              <a:ext cx="3473347" cy="2475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WS - Font Constantia">
      <a:majorFont>
        <a:latin typeface="Constantia"/>
        <a:ea typeface=""/>
        <a:cs typeface=""/>
      </a:majorFont>
      <a:minorFont>
        <a:latin typeface="Constant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B160D86-A0D1-4D7D-9284-B77E3738C2D6}" vid="{5B472DB9-EE7A-4E71-B497-F46F2D625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6145</Words>
  <Application>Microsoft Office PowerPoint</Application>
  <PresentationFormat>Widescreen</PresentationFormat>
  <Paragraphs>700</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Constantia</vt:lpstr>
      <vt:lpstr>Open Sans</vt:lpstr>
      <vt:lpstr>Arial</vt:lpstr>
      <vt:lpstr>Calibri</vt:lpstr>
      <vt:lpstr>Helvetica Neue</vt:lpstr>
      <vt:lpstr>Franklin Gothic Book</vt:lpstr>
      <vt:lpstr>Wingdings</vt:lpstr>
      <vt:lpstr>Theme1</vt:lpstr>
      <vt:lpstr>    The National Tasting Project 2021 presents: </vt:lpstr>
      <vt:lpstr>Illyria</vt:lpstr>
      <vt:lpstr>PowerPoint Presentation</vt:lpstr>
      <vt:lpstr>PowerPoint Presentation</vt:lpstr>
      <vt:lpstr>PowerPoint Presentation</vt:lpstr>
      <vt:lpstr>PowerPoint Presentation</vt:lpstr>
      <vt:lpstr>PowerPoint Presentation</vt:lpstr>
      <vt:lpstr>Croatia</vt:lpstr>
      <vt:lpstr>PowerPoint Presentation</vt:lpstr>
      <vt:lpstr>Coastal Region Istrian &amp; Kvarner</vt:lpstr>
      <vt:lpstr>Coastal Region Dalmatia</vt:lpstr>
      <vt:lpstr>Continental Region  Croatian Uplands, Slavonia &amp; Danube</vt:lpstr>
      <vt:lpstr>Major Croatian Grapes</vt:lpstr>
      <vt:lpstr>PowerPoint Presentation</vt:lpstr>
      <vt:lpstr>PowerPoint Presentation</vt:lpstr>
      <vt:lpstr>PowerPoint Presentation</vt:lpstr>
      <vt:lpstr>Bosnia-Herzegovina</vt:lpstr>
      <vt:lpstr>PowerPoint Presentation</vt:lpstr>
      <vt:lpstr>Northern Bosnia</vt:lpstr>
      <vt:lpstr>Herzegovina</vt:lpstr>
      <vt:lpstr>Major Grapes</vt:lpstr>
      <vt:lpstr>PowerPoint Presentation</vt:lpstr>
      <vt:lpstr>PowerPoint Presentation</vt:lpstr>
      <vt:lpstr>PowerPoint Presentation</vt:lpstr>
      <vt:lpstr>PowerPoint Presentation</vt:lpstr>
      <vt:lpstr>PowerPoint Presentation</vt:lpstr>
      <vt:lpstr>PowerPoint Presentation</vt:lpstr>
      <vt:lpstr>2018 Terra Madre Pošip Premium</vt:lpstr>
      <vt:lpstr>2019 Volarević Plavac Mali   La Chic Rosé </vt:lpstr>
      <vt:lpstr>2017 Rizman Tribidrag</vt:lpstr>
      <vt:lpstr>2016 Terra Madre Plavac Mali Premium</vt:lpstr>
      <vt:lpstr>2016 Komarna 7 (K7)            Plavac Mali</vt:lpstr>
      <vt:lpstr>2015 Volarević Plavac Mali Syrtis</vt:lpstr>
      <vt:lpstr>Bosnia-Herzegovina Wine List</vt:lpstr>
      <vt:lpstr>2019 Stone Cuvee</vt:lpstr>
      <vt:lpstr>2019 Vukoje Tamjanika   (Tam-yan-eeka)</vt:lpstr>
      <vt:lpstr>2019 Blatina Rose</vt:lpstr>
      <vt:lpstr>2016 Teuta Warrior Queen (Tay-ooh-ta)</vt:lpstr>
      <vt:lpstr>2015 Trnjak (Ter-nvak)</vt:lpstr>
      <vt:lpstr>2016 Deep Red Cuvee</vt:lpstr>
      <vt:lpstr>    Thank you for Supporting   The National Tasting Project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2021-02-08T13:05:38Z</dcterms:created>
  <dcterms:modified xsi:type="dcterms:W3CDTF">2021-02-10T14:20:17Z</dcterms:modified>
</cp:coreProperties>
</file>