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6.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64" r:id="rId4"/>
    <p:sldId id="276" r:id="rId5"/>
    <p:sldId id="268" r:id="rId6"/>
    <p:sldId id="265" r:id="rId7"/>
    <p:sldId id="260" r:id="rId8"/>
    <p:sldId id="267" r:id="rId9"/>
    <p:sldId id="277" r:id="rId10"/>
    <p:sldId id="278" r:id="rId11"/>
    <p:sldId id="279" r:id="rId12"/>
    <p:sldId id="280" r:id="rId13"/>
    <p:sldId id="281" r:id="rId14"/>
    <p:sldId id="271" r:id="rId15"/>
    <p:sldId id="273" r:id="rId16"/>
    <p:sldId id="272" r:id="rId17"/>
    <p:sldId id="274" r:id="rId18"/>
    <p:sldId id="25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p:scale>
          <a:sx n="66" d="100"/>
          <a:sy n="66" d="100"/>
        </p:scale>
        <p:origin x="-78" y="300"/>
      </p:cViewPr>
      <p:guideLst/>
    </p:cSldViewPr>
  </p:slideViewPr>
  <p:notesTextViewPr>
    <p:cViewPr>
      <p:scale>
        <a:sx n="1" d="1"/>
        <a:sy n="1" d="1"/>
      </p:scale>
      <p:origin x="0" y="0"/>
    </p:cViewPr>
  </p:notesTextViewPr>
  <p:sorterViewPr>
    <p:cViewPr>
      <p:scale>
        <a:sx n="100" d="100"/>
        <a:sy n="100" d="100"/>
      </p:scale>
      <p:origin x="0" y="-9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885CE3-9E8D-4E1D-A3A6-950CE2285931}"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3874851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85CE3-9E8D-4E1D-A3A6-950CE2285931}"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202348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85CE3-9E8D-4E1D-A3A6-950CE2285931}"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346424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85CE3-9E8D-4E1D-A3A6-950CE2285931}"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2882265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885CE3-9E8D-4E1D-A3A6-950CE2285931}"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259370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885CE3-9E8D-4E1D-A3A6-950CE2285931}"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1450548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885CE3-9E8D-4E1D-A3A6-950CE2285931}" type="datetimeFigureOut">
              <a:rPr lang="en-US" smtClean="0"/>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2961149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885CE3-9E8D-4E1D-A3A6-950CE2285931}" type="datetimeFigureOut">
              <a:rPr lang="en-US" smtClean="0"/>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311233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85CE3-9E8D-4E1D-A3A6-950CE2285931}"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1059124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885CE3-9E8D-4E1D-A3A6-950CE2285931}"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451293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885CE3-9E8D-4E1D-A3A6-950CE2285931}"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B2BC83-5074-42DD-9B7F-72B136FACADD}" type="slidenum">
              <a:rPr lang="en-US" smtClean="0"/>
              <a:t>‹#›</a:t>
            </a:fld>
            <a:endParaRPr lang="en-US"/>
          </a:p>
        </p:txBody>
      </p:sp>
    </p:spTree>
    <p:extLst>
      <p:ext uri="{BB962C8B-B14F-4D97-AF65-F5344CB8AC3E}">
        <p14:creationId xmlns:p14="http://schemas.microsoft.com/office/powerpoint/2010/main" val="133305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85CE3-9E8D-4E1D-A3A6-950CE2285931}" type="datetimeFigureOut">
              <a:rPr lang="en-US" smtClean="0"/>
              <a:t>7/7/2014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B2BC83-5074-42DD-9B7F-72B136FACADD}" type="slidenum">
              <a:rPr lang="en-US" smtClean="0"/>
              <a:t>‹#›</a:t>
            </a:fld>
            <a:endParaRPr lang="en-US"/>
          </a:p>
        </p:txBody>
      </p:sp>
    </p:spTree>
    <p:extLst>
      <p:ext uri="{BB962C8B-B14F-4D97-AF65-F5344CB8AC3E}">
        <p14:creationId xmlns:p14="http://schemas.microsoft.com/office/powerpoint/2010/main" val="1435843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6736" y="342075"/>
            <a:ext cx="9144000" cy="1133157"/>
          </a:xfrm>
        </p:spPr>
        <p:txBody>
          <a:bodyPr/>
          <a:lstStyle/>
          <a:p>
            <a:r>
              <a:rPr lang="en-US" dirty="0" smtClean="0"/>
              <a:t>Hungary</a:t>
            </a:r>
            <a:endParaRPr lang="en-US" dirty="0"/>
          </a:p>
        </p:txBody>
      </p:sp>
      <p:sp>
        <p:nvSpPr>
          <p:cNvPr id="3" name="Subtitle 2"/>
          <p:cNvSpPr>
            <a:spLocks noGrp="1"/>
          </p:cNvSpPr>
          <p:nvPr>
            <p:ph type="subTitle" idx="1"/>
          </p:nvPr>
        </p:nvSpPr>
        <p:spPr>
          <a:xfrm>
            <a:off x="1524000" y="2133600"/>
            <a:ext cx="9144000" cy="4011168"/>
          </a:xfrm>
        </p:spPr>
        <p:txBody>
          <a:bodyPr numCol="2">
            <a:normAutofit/>
          </a:bodyPr>
          <a:lstStyle/>
          <a:p>
            <a:pPr marL="342900" indent="-342900" algn="l">
              <a:buFont typeface="Arial" panose="020B0604020202020204" pitchFamily="34" charset="0"/>
              <a:buChar char="•"/>
            </a:pPr>
            <a:r>
              <a:rPr lang="en-US" dirty="0" smtClean="0"/>
              <a:t>22 Wine Regions</a:t>
            </a:r>
          </a:p>
          <a:p>
            <a:pPr marL="800100" lvl="1" indent="-342900" algn="l">
              <a:buFont typeface="Arial" panose="020B0604020202020204" pitchFamily="34" charset="0"/>
              <a:buChar char="•"/>
            </a:pPr>
            <a:r>
              <a:rPr lang="en-US" dirty="0" smtClean="0"/>
              <a:t>8 more prominent</a:t>
            </a:r>
          </a:p>
          <a:p>
            <a:pPr marL="342900" indent="-342900" algn="l">
              <a:buFont typeface="Arial" panose="020B0604020202020204" pitchFamily="34" charset="0"/>
              <a:buChar char="•"/>
            </a:pPr>
            <a:r>
              <a:rPr lang="hu-HU" dirty="0" smtClean="0"/>
              <a:t>Tokaj</a:t>
            </a:r>
            <a:endParaRPr lang="en-US" dirty="0" smtClean="0"/>
          </a:p>
          <a:p>
            <a:pPr marL="342900" indent="-342900" algn="l">
              <a:buFont typeface="Arial" panose="020B0604020202020204" pitchFamily="34" charset="0"/>
              <a:buChar char="•"/>
            </a:pPr>
            <a:r>
              <a:rPr lang="hu-HU" dirty="0" smtClean="0"/>
              <a:t>Kunság</a:t>
            </a:r>
            <a:endParaRPr lang="en-US" dirty="0" smtClean="0"/>
          </a:p>
          <a:p>
            <a:pPr marL="342900" indent="-342900" algn="l">
              <a:buFont typeface="Arial" panose="020B0604020202020204" pitchFamily="34" charset="0"/>
              <a:buChar char="•"/>
            </a:pPr>
            <a:r>
              <a:rPr lang="hu-HU" dirty="0" smtClean="0"/>
              <a:t> Csongrád</a:t>
            </a:r>
            <a:endParaRPr lang="en-US" dirty="0" smtClean="0"/>
          </a:p>
          <a:p>
            <a:pPr marL="342900" indent="-342900" algn="l">
              <a:buFont typeface="Arial" panose="020B0604020202020204" pitchFamily="34" charset="0"/>
              <a:buChar char="•"/>
            </a:pPr>
            <a:r>
              <a:rPr lang="hu-HU" dirty="0" smtClean="0"/>
              <a:t>Hajós-Baja</a:t>
            </a:r>
            <a:endParaRPr lang="en-US" dirty="0" smtClean="0"/>
          </a:p>
          <a:p>
            <a:pPr marL="342900" indent="-342900" algn="l">
              <a:buFont typeface="Arial" panose="020B0604020202020204" pitchFamily="34" charset="0"/>
              <a:buChar char="•"/>
            </a:pPr>
            <a:r>
              <a:rPr lang="hu-HU" dirty="0" smtClean="0"/>
              <a:t> Eger</a:t>
            </a:r>
            <a:endParaRPr lang="en-US" dirty="0" smtClean="0"/>
          </a:p>
          <a:p>
            <a:pPr marL="342900" indent="-342900" algn="l">
              <a:buFont typeface="Arial" panose="020B0604020202020204" pitchFamily="34" charset="0"/>
              <a:buChar char="•"/>
            </a:pPr>
            <a:r>
              <a:rPr lang="hu-HU" dirty="0" smtClean="0"/>
              <a:t> Villány</a:t>
            </a:r>
            <a:endParaRPr lang="en-US" dirty="0" smtClean="0"/>
          </a:p>
          <a:p>
            <a:pPr marL="342900" indent="-342900" algn="l">
              <a:buFont typeface="Arial" panose="020B0604020202020204" pitchFamily="34" charset="0"/>
              <a:buChar char="•"/>
            </a:pPr>
            <a:r>
              <a:rPr lang="hu-HU" dirty="0" smtClean="0"/>
              <a:t>Szekszárd</a:t>
            </a:r>
            <a:endParaRPr lang="en-US" dirty="0" smtClean="0"/>
          </a:p>
          <a:p>
            <a:pPr marL="342900" indent="-342900" algn="l">
              <a:buFont typeface="Arial" panose="020B0604020202020204" pitchFamily="34" charset="0"/>
              <a:buChar char="•"/>
            </a:pPr>
            <a:endParaRPr lang="en-US" dirty="0" smtClean="0"/>
          </a:p>
          <a:p>
            <a:pPr marL="342900" indent="-342900" algn="l">
              <a:buFont typeface="Arial" panose="020B0604020202020204" pitchFamily="34" charset="0"/>
              <a:buChar char="•"/>
            </a:pPr>
            <a:r>
              <a:rPr lang="hu-HU" dirty="0" smtClean="0"/>
              <a:t>Tokaj, in northeast Hungary, at the foot of the Carpathian Mountains is best known for its sweet Tokaji Aszú wines, as well as the Furmint, Hárslevelű and Muscat grapes</a:t>
            </a:r>
            <a:endParaRPr lang="en-US" dirty="0"/>
          </a:p>
        </p:txBody>
      </p:sp>
    </p:spTree>
    <p:extLst>
      <p:ext uri="{BB962C8B-B14F-4D97-AF65-F5344CB8AC3E}">
        <p14:creationId xmlns:p14="http://schemas.microsoft.com/office/powerpoint/2010/main" val="3892587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region consists of 28 named villages and 11,149 hectares of classified vineyards, of which an estimated 5,500 are currently planted..</a:t>
            </a:r>
          </a:p>
          <a:p>
            <a:r>
              <a:rPr lang="en-US" dirty="0" err="1" smtClean="0"/>
              <a:t>Tokaj</a:t>
            </a:r>
            <a:r>
              <a:rPr lang="en-US" dirty="0" smtClean="0"/>
              <a:t> has been declared a World Heritage Site in 2002 under the name </a:t>
            </a:r>
            <a:r>
              <a:rPr lang="en-US" dirty="0" err="1" smtClean="0"/>
              <a:t>Tokaj</a:t>
            </a:r>
            <a:r>
              <a:rPr lang="en-US" dirty="0" smtClean="0"/>
              <a:t> Wine Region Historic Cultural Landscape. </a:t>
            </a:r>
            <a:r>
              <a:rPr lang="en-US" dirty="0" smtClean="0"/>
              <a:t>Its fame long predated this distinction because it is the origin of </a:t>
            </a:r>
            <a:r>
              <a:rPr lang="en-US" dirty="0" err="1" smtClean="0"/>
              <a:t>Tokaji</a:t>
            </a:r>
            <a:r>
              <a:rPr lang="en-US" dirty="0" smtClean="0"/>
              <a:t> </a:t>
            </a:r>
            <a:r>
              <a:rPr lang="en-US" dirty="0" err="1" smtClean="0"/>
              <a:t>aszú</a:t>
            </a:r>
            <a:r>
              <a:rPr lang="en-US" dirty="0" smtClean="0"/>
              <a:t> wine, the world's oldest </a:t>
            </a:r>
            <a:r>
              <a:rPr lang="en-US" dirty="0" err="1" smtClean="0"/>
              <a:t>botrytized</a:t>
            </a:r>
            <a:r>
              <a:rPr lang="en-US" dirty="0" smtClean="0"/>
              <a:t> wine.</a:t>
            </a:r>
          </a:p>
          <a:p>
            <a:r>
              <a:rPr lang="en-US" dirty="0" smtClean="0"/>
              <a:t>The </a:t>
            </a:r>
            <a:r>
              <a:rPr lang="en-US" dirty="0" err="1" smtClean="0"/>
              <a:t>Tokaj</a:t>
            </a:r>
            <a:r>
              <a:rPr lang="en-US" dirty="0" smtClean="0"/>
              <a:t> </a:t>
            </a:r>
            <a:r>
              <a:rPr lang="en-US" dirty="0" err="1" smtClean="0"/>
              <a:t>terroir</a:t>
            </a:r>
            <a:r>
              <a:rPr lang="en-US" dirty="0" smtClean="0"/>
              <a:t> consists of clay or loess soil on volcanic subsoil. The microclimate is determined by the sunny, south-facing slopes and the proximity of the Tisza and </a:t>
            </a:r>
            <a:r>
              <a:rPr lang="en-US" dirty="0" err="1" smtClean="0"/>
              <a:t>Bodrog</a:t>
            </a:r>
            <a:r>
              <a:rPr lang="en-US" dirty="0" smtClean="0"/>
              <a:t> rivers, and is conducive to the proliferation of Botrytis (noble rot) and the subsequent desiccation of the grapes.</a:t>
            </a:r>
          </a:p>
          <a:p>
            <a:r>
              <a:rPr lang="en-US" dirty="0" smtClean="0"/>
              <a:t>A royal decree in 1757 established a closed production district in </a:t>
            </a:r>
            <a:r>
              <a:rPr lang="en-US" dirty="0" err="1" smtClean="0"/>
              <a:t>Tokaj</a:t>
            </a:r>
            <a:r>
              <a:rPr lang="en-US" dirty="0" smtClean="0"/>
              <a:t>, the world's second system of wine appellation (the first one was CHIANTI 1716). Vineyard classification began in 1730 and was completed by the national censuses of 1765 and 1772.</a:t>
            </a:r>
            <a:endParaRPr lang="en-US" dirty="0"/>
          </a:p>
        </p:txBody>
      </p:sp>
    </p:spTree>
    <p:extLst>
      <p:ext uri="{BB962C8B-B14F-4D97-AF65-F5344CB8AC3E}">
        <p14:creationId xmlns:p14="http://schemas.microsoft.com/office/powerpoint/2010/main" val="3210551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70189"/>
          </a:xfrm>
        </p:spPr>
        <p:txBody>
          <a:bodyPr/>
          <a:lstStyle/>
          <a:p>
            <a:r>
              <a:rPr lang="en-US" dirty="0" smtClean="0"/>
              <a:t>Production and sweetness levels</a:t>
            </a:r>
            <a:endParaRPr lang="en-US" dirty="0"/>
          </a:p>
        </p:txBody>
      </p:sp>
      <p:sp>
        <p:nvSpPr>
          <p:cNvPr id="3" name="Content Placeholder 2"/>
          <p:cNvSpPr>
            <a:spLocks noGrp="1"/>
          </p:cNvSpPr>
          <p:nvPr>
            <p:ph idx="1"/>
          </p:nvPr>
        </p:nvSpPr>
        <p:spPr>
          <a:xfrm>
            <a:off x="838200" y="1335314"/>
            <a:ext cx="10515600" cy="5109029"/>
          </a:xfrm>
        </p:spPr>
        <p:txBody>
          <a:bodyPr>
            <a:normAutofit fontScale="92500" lnSpcReduction="10000"/>
          </a:bodyPr>
          <a:lstStyle/>
          <a:p>
            <a:r>
              <a:rPr lang="en-US" dirty="0" smtClean="0"/>
              <a:t>Late harvested and </a:t>
            </a:r>
            <a:r>
              <a:rPr lang="en-US" dirty="0" err="1" smtClean="0"/>
              <a:t>boytritis</a:t>
            </a:r>
            <a:r>
              <a:rPr lang="en-US" dirty="0" smtClean="0"/>
              <a:t>; referred to as </a:t>
            </a:r>
            <a:r>
              <a:rPr lang="en-US" i="1" dirty="0" err="1" smtClean="0"/>
              <a:t>Aszú</a:t>
            </a:r>
            <a:r>
              <a:rPr lang="en-US" i="1" dirty="0" smtClean="0"/>
              <a:t>, </a:t>
            </a:r>
            <a:r>
              <a:rPr lang="en-US" dirty="0" smtClean="0"/>
              <a:t>the </a:t>
            </a:r>
            <a:r>
              <a:rPr lang="en-US" dirty="0" err="1" smtClean="0"/>
              <a:t>Aszú</a:t>
            </a:r>
            <a:r>
              <a:rPr lang="en-US" dirty="0" smtClean="0"/>
              <a:t> grapes are gently mashed into a thick paste and then mixed with a normally fermented base wine for a day or two, allowing the wine to absorb the sugar and flavors of the </a:t>
            </a:r>
            <a:r>
              <a:rPr lang="en-US" dirty="0" err="1" smtClean="0"/>
              <a:t>Aszú</a:t>
            </a:r>
            <a:endParaRPr lang="en-US" dirty="0" smtClean="0"/>
          </a:p>
          <a:p>
            <a:r>
              <a:rPr lang="en-US" dirty="0" smtClean="0"/>
              <a:t>The wine is then racked and aged in small casks for a few years in underground tunnels where film-forming yeast similar to </a:t>
            </a:r>
            <a:r>
              <a:rPr lang="en-US" i="1" dirty="0" err="1" smtClean="0"/>
              <a:t>flor</a:t>
            </a:r>
            <a:r>
              <a:rPr lang="en-US" dirty="0" smtClean="0"/>
              <a:t> of Sherry</a:t>
            </a:r>
          </a:p>
          <a:p>
            <a:r>
              <a:rPr lang="en-US" dirty="0" smtClean="0"/>
              <a:t>Produced in varying sweetness levels, up to six </a:t>
            </a:r>
            <a:r>
              <a:rPr lang="en-US" dirty="0" err="1" smtClean="0"/>
              <a:t>puttonyos</a:t>
            </a:r>
            <a:r>
              <a:rPr lang="en-US" dirty="0" smtClean="0"/>
              <a:t>.  Originally the </a:t>
            </a:r>
            <a:r>
              <a:rPr lang="en-US" i="1" dirty="0" err="1" smtClean="0"/>
              <a:t>Puttonyo</a:t>
            </a:r>
            <a:r>
              <a:rPr lang="en-US" dirty="0" smtClean="0"/>
              <a:t> grading system was a reference to the number of small containers of </a:t>
            </a:r>
            <a:r>
              <a:rPr lang="en-US" dirty="0" err="1" smtClean="0"/>
              <a:t>Aszú</a:t>
            </a:r>
            <a:r>
              <a:rPr lang="en-US" dirty="0" smtClean="0"/>
              <a:t> paste that were used per cask of base wine. Currently it is a stylistic term determined by the concentration of sugar in the </a:t>
            </a:r>
            <a:r>
              <a:rPr lang="en-US" dirty="0" err="1" smtClean="0"/>
              <a:t>Tokaji</a:t>
            </a:r>
            <a:r>
              <a:rPr lang="en-US" dirty="0" smtClean="0"/>
              <a:t>.</a:t>
            </a:r>
          </a:p>
          <a:p>
            <a:pPr lvl="1"/>
            <a:r>
              <a:rPr lang="en-US" dirty="0" smtClean="0"/>
              <a:t>Three or four </a:t>
            </a:r>
            <a:r>
              <a:rPr lang="en-US" dirty="0" err="1" smtClean="0"/>
              <a:t>puttonyo</a:t>
            </a:r>
            <a:r>
              <a:rPr lang="en-US" dirty="0" smtClean="0"/>
              <a:t> is moderately sweet, alcohol of around 14% and must be aged three or four years before release</a:t>
            </a:r>
          </a:p>
          <a:p>
            <a:pPr lvl="1"/>
            <a:r>
              <a:rPr lang="en-US" dirty="0" smtClean="0"/>
              <a:t>Five and six-</a:t>
            </a:r>
            <a:r>
              <a:rPr lang="en-US" dirty="0" err="1" smtClean="0"/>
              <a:t>puttonyo</a:t>
            </a:r>
            <a:r>
              <a:rPr lang="en-US" dirty="0" smtClean="0"/>
              <a:t> requires progressively higher levels of sugar content and must age for five years before release</a:t>
            </a:r>
          </a:p>
          <a:p>
            <a:pPr marL="457200" lvl="1" indent="0">
              <a:buNone/>
            </a:pPr>
            <a:endParaRPr lang="en-US" dirty="0"/>
          </a:p>
        </p:txBody>
      </p:sp>
    </p:spTree>
    <p:extLst>
      <p:ext uri="{BB962C8B-B14F-4D97-AF65-F5344CB8AC3E}">
        <p14:creationId xmlns:p14="http://schemas.microsoft.com/office/powerpoint/2010/main" val="3935325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err="1" smtClean="0"/>
              <a:t>Tokaj</a:t>
            </a:r>
            <a:r>
              <a:rPr lang="en-US" sz="4000" dirty="0" smtClean="0"/>
              <a:t> </a:t>
            </a:r>
            <a:r>
              <a:rPr lang="en-US" sz="4000" dirty="0" err="1" smtClean="0"/>
              <a:t>Kiralyudvar</a:t>
            </a:r>
            <a:r>
              <a:rPr lang="en-US" sz="4000" dirty="0" smtClean="0"/>
              <a:t> </a:t>
            </a:r>
            <a:r>
              <a:rPr lang="en-US" sz="4000" dirty="0" err="1" smtClean="0"/>
              <a:t>Furmint</a:t>
            </a:r>
            <a:r>
              <a:rPr lang="en-US" sz="4000" dirty="0" smtClean="0"/>
              <a:t> Sec </a:t>
            </a:r>
            <a:br>
              <a:rPr lang="en-US" sz="4000" dirty="0" smtClean="0"/>
            </a:br>
            <a:r>
              <a:rPr lang="en-US" sz="4000" dirty="0" err="1" smtClean="0"/>
              <a:t>Kiràlyudvar</a:t>
            </a:r>
            <a:r>
              <a:rPr lang="en-US" sz="4000" dirty="0" smtClean="0"/>
              <a:t> – Kings Court</a:t>
            </a:r>
            <a:br>
              <a:rPr lang="en-US" sz="4000" dirty="0" smtClean="0"/>
            </a:br>
            <a:r>
              <a:rPr lang="en-US" sz="3600" dirty="0" smtClean="0"/>
              <a:t>(pronounced </a:t>
            </a:r>
            <a:r>
              <a:rPr lang="en-US" sz="3600" dirty="0" err="1" smtClean="0"/>
              <a:t>Kee</a:t>
            </a:r>
            <a:r>
              <a:rPr lang="en-US" sz="3600" dirty="0" smtClean="0"/>
              <a:t>-RYE-</a:t>
            </a:r>
            <a:r>
              <a:rPr lang="en-US" sz="3600" dirty="0" err="1" smtClean="0"/>
              <a:t>oohd</a:t>
            </a:r>
            <a:r>
              <a:rPr lang="en-US" sz="3600" dirty="0" smtClean="0"/>
              <a:t>-</a:t>
            </a:r>
            <a:r>
              <a:rPr lang="en-US" sz="3600" dirty="0" err="1" smtClean="0"/>
              <a:t>var</a:t>
            </a:r>
            <a:r>
              <a:rPr lang="en-US" sz="3600" dirty="0" smtClean="0"/>
              <a:t>) </a:t>
            </a:r>
            <a:br>
              <a:rPr lang="en-US" sz="3600" dirty="0" smtClean="0"/>
            </a:br>
            <a:endParaRPr lang="en-US" sz="3600" dirty="0"/>
          </a:p>
        </p:txBody>
      </p:sp>
      <p:sp>
        <p:nvSpPr>
          <p:cNvPr id="3" name="Content Placeholder 2"/>
          <p:cNvSpPr>
            <a:spLocks noGrp="1"/>
          </p:cNvSpPr>
          <p:nvPr>
            <p:ph idx="1"/>
          </p:nvPr>
        </p:nvSpPr>
        <p:spPr/>
        <p:txBody>
          <a:bodyPr>
            <a:normAutofit fontScale="85000" lnSpcReduction="20000"/>
          </a:bodyPr>
          <a:lstStyle/>
          <a:p>
            <a:r>
              <a:rPr lang="en-US" dirty="0" smtClean="0"/>
              <a:t>Tony Hwang’s purchase of </a:t>
            </a:r>
            <a:r>
              <a:rPr lang="en-US" dirty="0" err="1" smtClean="0"/>
              <a:t>Kiràlyudvar</a:t>
            </a:r>
            <a:r>
              <a:rPr lang="en-US" dirty="0" smtClean="0"/>
              <a:t> resulted from a visit to Budapest, when he drank a </a:t>
            </a:r>
            <a:r>
              <a:rPr lang="en-US" dirty="0" err="1" smtClean="0"/>
              <a:t>Tokaji</a:t>
            </a:r>
            <a:r>
              <a:rPr lang="en-US" dirty="0" smtClean="0"/>
              <a:t> </a:t>
            </a:r>
            <a:r>
              <a:rPr lang="en-US" dirty="0" err="1" smtClean="0"/>
              <a:t>Aszú</a:t>
            </a:r>
            <a:r>
              <a:rPr lang="en-US" dirty="0" smtClean="0"/>
              <a:t> recommended by a sommelier. The wine, with its profound identity and razor-sharp balance, made such an impression that Tony drove more than 200 kilometers the next day to </a:t>
            </a:r>
            <a:r>
              <a:rPr lang="en-US" dirty="0" err="1" smtClean="0"/>
              <a:t>Tokaj</a:t>
            </a:r>
            <a:r>
              <a:rPr lang="en-US" dirty="0" smtClean="0"/>
              <a:t>, where he discovered </a:t>
            </a:r>
            <a:r>
              <a:rPr lang="en-US" dirty="0" err="1" smtClean="0"/>
              <a:t>Kiràlyudvar</a:t>
            </a:r>
            <a:endParaRPr lang="en-US" dirty="0" smtClean="0"/>
          </a:p>
          <a:p>
            <a:r>
              <a:rPr lang="en-US" dirty="0" smtClean="0"/>
              <a:t>Just a few months after his visit, Tony purchased this estate, which for centuries had supplied Imperial wine to the Hapsburgs. The famed </a:t>
            </a:r>
            <a:r>
              <a:rPr lang="en-US" dirty="0" err="1" smtClean="0"/>
              <a:t>Tokaj</a:t>
            </a:r>
            <a:r>
              <a:rPr lang="en-US" dirty="0" smtClean="0"/>
              <a:t> winemaker Ivan </a:t>
            </a:r>
            <a:r>
              <a:rPr lang="en-US" dirty="0" err="1" smtClean="0"/>
              <a:t>Szepsy</a:t>
            </a:r>
            <a:r>
              <a:rPr lang="en-US" dirty="0" smtClean="0"/>
              <a:t> became Tony’s partner, helping him rehabilitate the vineyards, while the château itself was rebuilt. </a:t>
            </a:r>
            <a:r>
              <a:rPr lang="en-US" dirty="0" smtClean="0">
                <a:effectLst/>
              </a:rPr>
              <a:t>In addition, the family are also </a:t>
            </a:r>
            <a:r>
              <a:rPr lang="en-US" dirty="0" err="1" smtClean="0">
                <a:effectLst/>
              </a:rPr>
              <a:t>theproprietors</a:t>
            </a:r>
            <a:r>
              <a:rPr lang="en-US" dirty="0" smtClean="0">
                <a:effectLst/>
              </a:rPr>
              <a:t> of </a:t>
            </a:r>
            <a:r>
              <a:rPr lang="en-US" dirty="0" err="1" smtClean="0">
                <a:effectLst/>
              </a:rPr>
              <a:t>Domaine</a:t>
            </a:r>
            <a:r>
              <a:rPr lang="en-US" dirty="0" smtClean="0">
                <a:effectLst/>
              </a:rPr>
              <a:t> </a:t>
            </a:r>
            <a:r>
              <a:rPr lang="en-US" dirty="0" err="1" smtClean="0">
                <a:effectLst/>
              </a:rPr>
              <a:t>Huet</a:t>
            </a:r>
            <a:r>
              <a:rPr lang="en-US" dirty="0" smtClean="0">
                <a:effectLst/>
              </a:rPr>
              <a:t> in </a:t>
            </a:r>
            <a:r>
              <a:rPr lang="en-US" dirty="0" err="1" smtClean="0">
                <a:effectLst/>
              </a:rPr>
              <a:t>Vouvray</a:t>
            </a:r>
            <a:endParaRPr lang="en-US" dirty="0" smtClean="0"/>
          </a:p>
          <a:p>
            <a:r>
              <a:rPr lang="en-US" dirty="0" smtClean="0"/>
              <a:t>With time, </a:t>
            </a:r>
            <a:r>
              <a:rPr lang="en-US" dirty="0" err="1" smtClean="0"/>
              <a:t>Szepsy</a:t>
            </a:r>
            <a:r>
              <a:rPr lang="en-US" dirty="0" smtClean="0"/>
              <a:t> departed, and Tony assumed the reins full-time. Along the way, he was counseled by Noël </a:t>
            </a:r>
            <a:r>
              <a:rPr lang="en-US" dirty="0" err="1" smtClean="0"/>
              <a:t>Pinguet</a:t>
            </a:r>
            <a:r>
              <a:rPr lang="en-US" dirty="0" smtClean="0"/>
              <a:t> of the Loire Valley’s greatest </a:t>
            </a:r>
            <a:r>
              <a:rPr lang="en-US" dirty="0" err="1" smtClean="0"/>
              <a:t>Vouvray</a:t>
            </a:r>
            <a:r>
              <a:rPr lang="en-US" dirty="0" smtClean="0"/>
              <a:t> producer, </a:t>
            </a:r>
            <a:r>
              <a:rPr lang="en-US" dirty="0" err="1" smtClean="0"/>
              <a:t>Domaine</a:t>
            </a:r>
            <a:r>
              <a:rPr lang="en-US" dirty="0" smtClean="0"/>
              <a:t> </a:t>
            </a:r>
            <a:r>
              <a:rPr lang="en-US" dirty="0" err="1" smtClean="0"/>
              <a:t>Huët</a:t>
            </a:r>
            <a:r>
              <a:rPr lang="en-US" dirty="0" smtClean="0"/>
              <a:t>, of which Tony is also a partner. Noël’s collaboration would prove invaluable, particularly his advice to convert the estate to biodynamic viticulture.</a:t>
            </a:r>
          </a:p>
          <a:p>
            <a:r>
              <a:rPr lang="en-US" dirty="0" smtClean="0"/>
              <a:t>Introduced in 2005, this innovative dry wine wondrously balances </a:t>
            </a:r>
            <a:r>
              <a:rPr lang="en-US" dirty="0" err="1" smtClean="0"/>
              <a:t>Furmint’s</a:t>
            </a:r>
            <a:r>
              <a:rPr lang="en-US" dirty="0" smtClean="0"/>
              <a:t> viscous intensity and bright acidity</a:t>
            </a:r>
          </a:p>
          <a:p>
            <a:endParaRPr lang="en-US" dirty="0"/>
          </a:p>
        </p:txBody>
      </p:sp>
    </p:spTree>
    <p:extLst>
      <p:ext uri="{BB962C8B-B14F-4D97-AF65-F5344CB8AC3E}">
        <p14:creationId xmlns:p14="http://schemas.microsoft.com/office/powerpoint/2010/main" val="4122339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effectLst/>
              </a:rPr>
              <a:t>Királyudvar</a:t>
            </a:r>
            <a:r>
              <a:rPr lang="en-US" dirty="0" smtClean="0">
                <a:effectLst/>
              </a:rPr>
              <a:t> - </a:t>
            </a:r>
            <a:endParaRPr lang="en-US" dirty="0"/>
          </a:p>
        </p:txBody>
      </p:sp>
      <p:sp>
        <p:nvSpPr>
          <p:cNvPr id="3" name="Content Placeholder 2"/>
          <p:cNvSpPr>
            <a:spLocks noGrp="1"/>
          </p:cNvSpPr>
          <p:nvPr>
            <p:ph idx="1"/>
          </p:nvPr>
        </p:nvSpPr>
        <p:spPr/>
        <p:txBody>
          <a:bodyPr>
            <a:noAutofit/>
          </a:bodyPr>
          <a:lstStyle/>
          <a:p>
            <a:r>
              <a:rPr lang="en-US" sz="2000" dirty="0" smtClean="0">
                <a:effectLst/>
              </a:rPr>
              <a:t>The </a:t>
            </a:r>
            <a:r>
              <a:rPr lang="en-US" sz="2000" dirty="0" err="1" smtClean="0">
                <a:effectLst/>
              </a:rPr>
              <a:t>Királyudvar</a:t>
            </a:r>
            <a:r>
              <a:rPr lang="en-US" sz="2000" dirty="0" smtClean="0">
                <a:effectLst/>
              </a:rPr>
              <a:t> Winery owns some of the most interesting vineyard properties in the </a:t>
            </a:r>
            <a:r>
              <a:rPr lang="en-US" sz="2000" dirty="0" err="1" smtClean="0">
                <a:effectLst/>
              </a:rPr>
              <a:t>Tokaj</a:t>
            </a:r>
            <a:r>
              <a:rPr lang="en-US" sz="2000" dirty="0" smtClean="0">
                <a:effectLst/>
              </a:rPr>
              <a:t> region of northeast Hungary. In 1997, </a:t>
            </a:r>
            <a:r>
              <a:rPr lang="en-US" sz="2000" dirty="0" err="1" smtClean="0">
                <a:effectLst/>
              </a:rPr>
              <a:t>Királyudvar</a:t>
            </a:r>
            <a:r>
              <a:rPr lang="en-US" sz="2000" dirty="0" smtClean="0">
                <a:effectLst/>
              </a:rPr>
              <a:t> purchased its original parcels totaling 10 hectares around the villages of </a:t>
            </a:r>
            <a:r>
              <a:rPr lang="en-US" sz="2000" dirty="0" err="1" smtClean="0">
                <a:effectLst/>
              </a:rPr>
              <a:t>Mád</a:t>
            </a:r>
            <a:r>
              <a:rPr lang="en-US" sz="2000" dirty="0" smtClean="0">
                <a:effectLst/>
              </a:rPr>
              <a:t> and </a:t>
            </a:r>
            <a:r>
              <a:rPr lang="en-US" sz="2000" dirty="0" err="1" smtClean="0">
                <a:effectLst/>
              </a:rPr>
              <a:t>Bodrogkeresztúr</a:t>
            </a:r>
            <a:r>
              <a:rPr lang="en-US" sz="2000" dirty="0" smtClean="0">
                <a:effectLst/>
              </a:rPr>
              <a:t>. Over the past decade, the company has continued to acquire and nurture additional vineyard properties throughout southern </a:t>
            </a:r>
            <a:r>
              <a:rPr lang="en-US" sz="2000" dirty="0" err="1" smtClean="0">
                <a:effectLst/>
              </a:rPr>
              <a:t>Tokaj</a:t>
            </a:r>
            <a:r>
              <a:rPr lang="en-US" sz="2000" dirty="0" smtClean="0">
                <a:effectLst/>
              </a:rPr>
              <a:t>.</a:t>
            </a:r>
          </a:p>
          <a:p>
            <a:r>
              <a:rPr lang="en-US" sz="2000" dirty="0" smtClean="0">
                <a:effectLst/>
              </a:rPr>
              <a:t>Today, </a:t>
            </a:r>
            <a:r>
              <a:rPr lang="en-US" sz="2000" dirty="0" err="1" smtClean="0">
                <a:effectLst/>
              </a:rPr>
              <a:t>Királyudvar</a:t>
            </a:r>
            <a:r>
              <a:rPr lang="en-US" sz="2000" dirty="0" smtClean="0">
                <a:effectLst/>
              </a:rPr>
              <a:t> practices organic viticulture, cultivating 75 hectares of fields divided among six primary vineyards: Lapis, </a:t>
            </a:r>
            <a:r>
              <a:rPr lang="en-US" sz="2000" dirty="0" err="1" smtClean="0">
                <a:effectLst/>
              </a:rPr>
              <a:t>Henye</a:t>
            </a:r>
            <a:r>
              <a:rPr lang="en-US" sz="2000" dirty="0" smtClean="0">
                <a:effectLst/>
              </a:rPr>
              <a:t>, </a:t>
            </a:r>
            <a:r>
              <a:rPr lang="en-US" sz="2000" dirty="0" err="1" smtClean="0">
                <a:effectLst/>
              </a:rPr>
              <a:t>Percze</a:t>
            </a:r>
            <a:r>
              <a:rPr lang="en-US" sz="2000" dirty="0" smtClean="0">
                <a:effectLst/>
              </a:rPr>
              <a:t>, </a:t>
            </a:r>
            <a:r>
              <a:rPr lang="en-US" sz="2000" dirty="0" err="1" smtClean="0">
                <a:effectLst/>
              </a:rPr>
              <a:t>Becsek</a:t>
            </a:r>
            <a:r>
              <a:rPr lang="en-US" sz="2000" dirty="0" smtClean="0">
                <a:effectLst/>
              </a:rPr>
              <a:t>, </a:t>
            </a:r>
            <a:r>
              <a:rPr lang="en-US" sz="2000" dirty="0" err="1" smtClean="0">
                <a:effectLst/>
              </a:rPr>
              <a:t>Danczka</a:t>
            </a:r>
            <a:r>
              <a:rPr lang="en-US" sz="2000" dirty="0" smtClean="0">
                <a:effectLst/>
              </a:rPr>
              <a:t> and </a:t>
            </a:r>
            <a:r>
              <a:rPr lang="en-US" sz="2000" dirty="0" err="1" smtClean="0">
                <a:effectLst/>
              </a:rPr>
              <a:t>Nyulászó</a:t>
            </a:r>
            <a:r>
              <a:rPr lang="en-US" sz="2000" dirty="0" smtClean="0">
                <a:effectLst/>
              </a:rPr>
              <a:t>. From the unforgettable high terraces in Lapis to the grand-cru fields of </a:t>
            </a:r>
            <a:r>
              <a:rPr lang="en-US" sz="2000" dirty="0" err="1" smtClean="0">
                <a:effectLst/>
              </a:rPr>
              <a:t>Henye</a:t>
            </a:r>
            <a:r>
              <a:rPr lang="en-US" sz="2000" dirty="0" smtClean="0">
                <a:effectLst/>
              </a:rPr>
              <a:t>, these estate-owned properties are the source of the unique character and expression found in their handcrafted wines.</a:t>
            </a:r>
          </a:p>
          <a:p>
            <a:endParaRPr lang="en-US" sz="2000" dirty="0"/>
          </a:p>
        </p:txBody>
      </p:sp>
    </p:spTree>
    <p:extLst>
      <p:ext uri="{BB962C8B-B14F-4D97-AF65-F5344CB8AC3E}">
        <p14:creationId xmlns:p14="http://schemas.microsoft.com/office/powerpoint/2010/main" val="2502033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Slovenia</a:t>
            </a:r>
            <a:endParaRPr lang="en-US" dirty="0"/>
          </a:p>
        </p:txBody>
      </p:sp>
      <p:sp>
        <p:nvSpPr>
          <p:cNvPr id="3" name="Content Placeholder 2"/>
          <p:cNvSpPr>
            <a:spLocks noGrp="1"/>
          </p:cNvSpPr>
          <p:nvPr>
            <p:ph idx="1"/>
          </p:nvPr>
        </p:nvSpPr>
        <p:spPr>
          <a:xfrm>
            <a:off x="838200" y="1414272"/>
            <a:ext cx="10515600" cy="4762691"/>
          </a:xfrm>
        </p:spPr>
        <p:txBody>
          <a:bodyPr>
            <a:normAutofit fontScale="77500" lnSpcReduction="20000"/>
          </a:bodyPr>
          <a:lstStyle/>
          <a:p>
            <a:r>
              <a:rPr lang="en-US" dirty="0" smtClean="0"/>
              <a:t>Unlike many of the major European wine regions, Slovenia's </a:t>
            </a:r>
            <a:r>
              <a:rPr lang="en-US" dirty="0" err="1" smtClean="0"/>
              <a:t>viticultural</a:t>
            </a:r>
            <a:r>
              <a:rPr lang="en-US" dirty="0" smtClean="0"/>
              <a:t> history predates Roman influences and can be traced back to the early Celtic and Illyrian tribes who began cultivating vines for wine production sometime between the 5th and 4th centuries BC. </a:t>
            </a:r>
            <a:r>
              <a:rPr lang="en-US" dirty="0" smtClean="0"/>
              <a:t>In the Celtic days, wine was kept in oak barrels, wrapped with iron strips. The winemaking methods of the Celts rapidly disappeared with the arrival of Romans in the first century A.D. The Romans expanded wine production and had their own methods of archiving and maturing wine in pottery. </a:t>
            </a:r>
          </a:p>
          <a:p>
            <a:r>
              <a:rPr lang="en-US" dirty="0" smtClean="0"/>
              <a:t>By the Middle Ages, the Christian Church controlled most of the region's wine production through the monasteries. Under the rule of the Austro-Hungarian Empire, privately owned wineries had some presence in the region but steady declined following the empire's fall and the beginning of Yugoslavia. By the end of the Second World War, co-operatives controlled nearly all of the region's wine production and quality was very low as the emphasis was on the bulk wine production. The exception was the few small private wineries in the Drava Valley region that were able to continue operation.</a:t>
            </a:r>
          </a:p>
          <a:p>
            <a:r>
              <a:rPr lang="en-US" dirty="0" smtClean="0"/>
              <a:t>The appearance of the vine louse in 1880 that destroyed vineyards all over Europe slightly delayed development. In the area of Slovenia, half of the vineyards were ruined.</a:t>
            </a:r>
          </a:p>
          <a:p>
            <a:endParaRPr lang="en-US" dirty="0"/>
          </a:p>
        </p:txBody>
      </p:sp>
    </p:spTree>
    <p:extLst>
      <p:ext uri="{BB962C8B-B14F-4D97-AF65-F5344CB8AC3E}">
        <p14:creationId xmlns:p14="http://schemas.microsoft.com/office/powerpoint/2010/main" val="1933251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430" y="406527"/>
            <a:ext cx="6998496" cy="463613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38185" y="406527"/>
            <a:ext cx="2952750" cy="25336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05725" y="4315587"/>
            <a:ext cx="3486150" cy="2152650"/>
          </a:xfrm>
          <a:prstGeom prst="rect">
            <a:avLst/>
          </a:prstGeom>
        </p:spPr>
      </p:pic>
    </p:spTree>
    <p:extLst>
      <p:ext uri="{BB962C8B-B14F-4D97-AF65-F5344CB8AC3E}">
        <p14:creationId xmlns:p14="http://schemas.microsoft.com/office/powerpoint/2010/main" val="100814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9456"/>
            <a:ext cx="10515600" cy="959168"/>
          </a:xfrm>
        </p:spPr>
        <p:txBody>
          <a:bodyPr/>
          <a:lstStyle/>
          <a:p>
            <a:r>
              <a:rPr lang="en-US" dirty="0" smtClean="0"/>
              <a:t>Quality and </a:t>
            </a:r>
            <a:r>
              <a:rPr lang="en-US" dirty="0" err="1" smtClean="0"/>
              <a:t>terroir</a:t>
            </a:r>
            <a:endParaRPr lang="en-US" dirty="0"/>
          </a:p>
        </p:txBody>
      </p:sp>
      <p:sp>
        <p:nvSpPr>
          <p:cNvPr id="3" name="Content Placeholder 2"/>
          <p:cNvSpPr>
            <a:spLocks noGrp="1"/>
          </p:cNvSpPr>
          <p:nvPr>
            <p:ph idx="1"/>
          </p:nvPr>
        </p:nvSpPr>
        <p:spPr>
          <a:xfrm>
            <a:off x="838200" y="1365504"/>
            <a:ext cx="10515600" cy="5096256"/>
          </a:xfrm>
        </p:spPr>
        <p:txBody>
          <a:bodyPr>
            <a:noAutofit/>
          </a:bodyPr>
          <a:lstStyle/>
          <a:p>
            <a:r>
              <a:rPr lang="en-US" sz="1600" dirty="0" smtClean="0"/>
              <a:t>Slovenia has a diverse geography which provides a wide variety of microclimates. It is bordered to the north by Austria, separated by the Alps. To the west is Italy and the Adriatic Sea, Hungary to the east and Croatia forms the southern border. </a:t>
            </a:r>
          </a:p>
          <a:p>
            <a:r>
              <a:rPr lang="en-US" sz="1600" dirty="0" smtClean="0"/>
              <a:t>The region has a continental climate with cold, dry winters and hot summer. The far western regions of the Littoral have some Mediterranean influence. </a:t>
            </a:r>
          </a:p>
          <a:p>
            <a:r>
              <a:rPr lang="en-US" sz="1600" dirty="0" smtClean="0"/>
              <a:t>Some common </a:t>
            </a:r>
            <a:r>
              <a:rPr lang="en-US" sz="1600" dirty="0" err="1" smtClean="0"/>
              <a:t>viticultural</a:t>
            </a:r>
            <a:r>
              <a:rPr lang="en-US" sz="1600" dirty="0" smtClean="0"/>
              <a:t> hazards in the region include spring frost, drought during the growing season and summertime hail</a:t>
            </a:r>
          </a:p>
          <a:p>
            <a:r>
              <a:rPr lang="en-US" sz="1600" dirty="0" smtClean="0"/>
              <a:t>Slovenia has three main wine regions: the Littoral, Lower Sava Valley, and Drava Valley. The Littoral is Slovenia's most internationally known region and, though predominately a white wine producer, the region is responsible for most of Slovenia's red wine production.</a:t>
            </a:r>
          </a:p>
          <a:p>
            <a:r>
              <a:rPr lang="en-US" sz="1600" dirty="0" smtClean="0"/>
              <a:t>many vineyards are located along slopes or hillsides in terraced rows. Historically vines were trained in a pergola style that optimizes fruit yields. Emphasis on higher quality wine production has encouraged more vineyards to switch to a </a:t>
            </a:r>
            <a:r>
              <a:rPr lang="en-US" sz="1600" dirty="0" err="1" smtClean="0"/>
              <a:t>Guyot</a:t>
            </a:r>
            <a:r>
              <a:rPr lang="en-US" sz="1600" dirty="0" smtClean="0"/>
              <a:t> style of vine training. The steep terrain of most vineyards encourages the using of manual harvesting over mechanical.</a:t>
            </a:r>
          </a:p>
          <a:p>
            <a:pPr marL="228600" lvl="1">
              <a:spcBef>
                <a:spcPts val="1000"/>
              </a:spcBef>
            </a:pPr>
            <a:r>
              <a:rPr lang="en-US" sz="1400" dirty="0" smtClean="0"/>
              <a:t>In 1967, the government established the PSVVS (Business Association for Viticulture and Wine Production) which established testing practices for quality assurance and issued seals of approval for wines that met the organization's standards. The quality ranges are as followed-</a:t>
            </a:r>
          </a:p>
          <a:p>
            <a:pPr lvl="1"/>
            <a:r>
              <a:rPr lang="en-US" sz="1400" dirty="0" err="1" smtClean="0"/>
              <a:t>Namizno</a:t>
            </a:r>
            <a:r>
              <a:rPr lang="en-US" sz="1400" dirty="0" smtClean="0"/>
              <a:t> vino - Table wine</a:t>
            </a:r>
          </a:p>
          <a:p>
            <a:pPr lvl="1"/>
            <a:r>
              <a:rPr lang="en-US" sz="1400" dirty="0" err="1" smtClean="0"/>
              <a:t>Deželno</a:t>
            </a:r>
            <a:r>
              <a:rPr lang="en-US" sz="1400" dirty="0" smtClean="0"/>
              <a:t> vino PGO - Country wine</a:t>
            </a:r>
          </a:p>
          <a:p>
            <a:pPr lvl="1"/>
            <a:r>
              <a:rPr lang="en-US" sz="1400" dirty="0" err="1" smtClean="0"/>
              <a:t>Kakovostno</a:t>
            </a:r>
            <a:r>
              <a:rPr lang="en-US" sz="1400" dirty="0" smtClean="0"/>
              <a:t> ZGP - Quality wine</a:t>
            </a:r>
          </a:p>
          <a:p>
            <a:pPr lvl="1"/>
            <a:r>
              <a:rPr lang="en-US" sz="1400" dirty="0" err="1" smtClean="0"/>
              <a:t>Vrhunsko</a:t>
            </a:r>
            <a:r>
              <a:rPr lang="en-US" sz="1400" dirty="0" smtClean="0"/>
              <a:t> vino ZGP - Premium quality wine</a:t>
            </a:r>
          </a:p>
          <a:p>
            <a:pPr lvl="1"/>
            <a:endParaRPr lang="en-US" sz="1400" dirty="0" smtClean="0"/>
          </a:p>
          <a:p>
            <a:endParaRPr lang="en-US" sz="1600" dirty="0"/>
          </a:p>
        </p:txBody>
      </p:sp>
    </p:spTree>
    <p:extLst>
      <p:ext uri="{BB962C8B-B14F-4D97-AF65-F5344CB8AC3E}">
        <p14:creationId xmlns:p14="http://schemas.microsoft.com/office/powerpoint/2010/main" val="3545627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Dolenjska</a:t>
            </a:r>
            <a:r>
              <a:rPr lang="en-US" dirty="0" smtClean="0"/>
              <a:t> and </a:t>
            </a:r>
            <a:r>
              <a:rPr lang="en-US" dirty="0" err="1" smtClean="0"/>
              <a:t>Primorska</a:t>
            </a:r>
            <a:r>
              <a:rPr lang="en-US" dirty="0" smtClean="0"/>
              <a:t> Wine Region</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1792" y="1690688"/>
            <a:ext cx="2868161" cy="1942528"/>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2110" y="4019245"/>
            <a:ext cx="3518250" cy="2368955"/>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05728" y="1454982"/>
            <a:ext cx="5705856" cy="4348410"/>
          </a:xfrm>
          <a:prstGeom prst="rect">
            <a:avLst/>
          </a:prstGeom>
        </p:spPr>
      </p:pic>
    </p:spTree>
    <p:extLst>
      <p:ext uri="{BB962C8B-B14F-4D97-AF65-F5344CB8AC3E}">
        <p14:creationId xmlns:p14="http://schemas.microsoft.com/office/powerpoint/2010/main" val="3602031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Slovenia – </a:t>
            </a:r>
            <a:r>
              <a:rPr lang="en-US" dirty="0" err="1" smtClean="0"/>
              <a:t>Primorska</a:t>
            </a:r>
            <a:r>
              <a:rPr lang="en-US" dirty="0" smtClean="0"/>
              <a:t> Wine Region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wine-growing district of Slovene Istria lies in the undulating hills along the coast and extends from </a:t>
            </a:r>
            <a:r>
              <a:rPr lang="en-US" dirty="0" err="1" smtClean="0"/>
              <a:t>Debeli</a:t>
            </a:r>
            <a:r>
              <a:rPr lang="en-US" dirty="0" smtClean="0"/>
              <a:t> </a:t>
            </a:r>
            <a:r>
              <a:rPr lang="en-US" dirty="0" err="1" smtClean="0"/>
              <a:t>Rtič</a:t>
            </a:r>
            <a:r>
              <a:rPr lang="en-US" dirty="0" smtClean="0"/>
              <a:t> to </a:t>
            </a:r>
            <a:r>
              <a:rPr lang="en-US" dirty="0" err="1" smtClean="0"/>
              <a:t>Sečovlje</a:t>
            </a:r>
            <a:r>
              <a:rPr lang="en-US" dirty="0" smtClean="0"/>
              <a:t>. </a:t>
            </a:r>
            <a:r>
              <a:rPr lang="en-US" b="1" dirty="0" smtClean="0"/>
              <a:t>Due to incomparable natural conditions,</a:t>
            </a:r>
            <a:r>
              <a:rPr lang="en-US" dirty="0" smtClean="0"/>
              <a:t> the meticulous Istria wine growers have been cultivating oenology and viticulture traditions for over a millennium. </a:t>
            </a:r>
          </a:p>
          <a:p>
            <a:r>
              <a:rPr lang="en-US" dirty="0" err="1" smtClean="0"/>
              <a:t>Vinakoper</a:t>
            </a:r>
            <a:r>
              <a:rPr lang="en-US" dirty="0" smtClean="0"/>
              <a:t>, keeps tradition by operating </a:t>
            </a:r>
            <a:r>
              <a:rPr lang="en-US" b="1" dirty="0" smtClean="0"/>
              <a:t>ten sunny wine-bearing locations,</a:t>
            </a:r>
            <a:r>
              <a:rPr lang="en-US" dirty="0" smtClean="0"/>
              <a:t> which extend across </a:t>
            </a:r>
            <a:r>
              <a:rPr lang="en-US" b="1" dirty="0" smtClean="0"/>
              <a:t>590 hectares of </a:t>
            </a:r>
            <a:r>
              <a:rPr lang="en-US" b="1" dirty="0" err="1" smtClean="0"/>
              <a:t>Istrian</a:t>
            </a:r>
            <a:r>
              <a:rPr lang="en-US" b="1" dirty="0" smtClean="0"/>
              <a:t> soil</a:t>
            </a:r>
            <a:r>
              <a:rPr lang="en-US" dirty="0" smtClean="0"/>
              <a:t>. This distinct Eocene </a:t>
            </a:r>
            <a:r>
              <a:rPr lang="en-US" dirty="0" err="1" smtClean="0"/>
              <a:t>flysch</a:t>
            </a:r>
            <a:r>
              <a:rPr lang="en-US" dirty="0" smtClean="0"/>
              <a:t> stretch is carved into elongated ridges, as well as the occasional river or valley stream, with the maximum elevation of 300m above sea level. The climate is characteristically </a:t>
            </a:r>
            <a:r>
              <a:rPr lang="en-US" b="1" dirty="0" smtClean="0"/>
              <a:t>sub-Mediterranean,</a:t>
            </a:r>
            <a:r>
              <a:rPr lang="en-US" dirty="0" smtClean="0"/>
              <a:t> or, at higher elevations, even continental.</a:t>
            </a:r>
            <a:endParaRPr lang="en-US" dirty="0"/>
          </a:p>
        </p:txBody>
      </p:sp>
    </p:spTree>
    <p:extLst>
      <p:ext uri="{BB962C8B-B14F-4D97-AF65-F5344CB8AC3E}">
        <p14:creationId xmlns:p14="http://schemas.microsoft.com/office/powerpoint/2010/main" val="103425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9760" y="719328"/>
            <a:ext cx="8229600" cy="6138672"/>
          </a:xfrm>
          <a:prstGeom prst="rect">
            <a:avLst/>
          </a:prstGeom>
        </p:spPr>
      </p:pic>
      <p:cxnSp>
        <p:nvCxnSpPr>
          <p:cNvPr id="7" name="Straight Arrow Connector 6"/>
          <p:cNvCxnSpPr/>
          <p:nvPr/>
        </p:nvCxnSpPr>
        <p:spPr>
          <a:xfrm flipV="1">
            <a:off x="6254496" y="2802566"/>
            <a:ext cx="1370670" cy="440507"/>
          </a:xfrm>
          <a:prstGeom prst="straightConnector1">
            <a:avLst/>
          </a:prstGeom>
          <a:ln w="63500">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625166" y="2433234"/>
            <a:ext cx="1518834" cy="369332"/>
          </a:xfrm>
          <a:prstGeom prst="rect">
            <a:avLst/>
          </a:prstGeom>
          <a:noFill/>
          <a:ln>
            <a:solidFill>
              <a:srgbClr val="FF0000"/>
            </a:solidFill>
          </a:ln>
        </p:spPr>
        <p:txBody>
          <a:bodyPr wrap="square" rtlCol="0">
            <a:spAutoFit/>
          </a:bodyPr>
          <a:lstStyle/>
          <a:p>
            <a:r>
              <a:rPr lang="en-US" dirty="0" smtClean="0"/>
              <a:t>Great Plains</a:t>
            </a:r>
            <a:endParaRPr lang="en-US" dirty="0"/>
          </a:p>
        </p:txBody>
      </p:sp>
      <p:pic>
        <p:nvPicPr>
          <p:cNvPr id="11" name="Picture 10"/>
          <p:cNvPicPr>
            <a:picLocks noChangeAspect="1"/>
          </p:cNvPicPr>
          <p:nvPr/>
        </p:nvPicPr>
        <p:blipFill>
          <a:blip r:embed="rId3"/>
          <a:stretch>
            <a:fillRect/>
          </a:stretch>
        </p:blipFill>
        <p:spPr>
          <a:xfrm rot="20749264">
            <a:off x="4992724" y="2339236"/>
            <a:ext cx="3418676" cy="498900"/>
          </a:xfrm>
          <a:prstGeom prst="rect">
            <a:avLst/>
          </a:prstGeom>
        </p:spPr>
      </p:pic>
      <p:sp>
        <p:nvSpPr>
          <p:cNvPr id="12" name="TextBox 11"/>
          <p:cNvSpPr txBox="1"/>
          <p:nvPr/>
        </p:nvSpPr>
        <p:spPr>
          <a:xfrm>
            <a:off x="8312281" y="1670421"/>
            <a:ext cx="1518834" cy="369332"/>
          </a:xfrm>
          <a:prstGeom prst="rect">
            <a:avLst/>
          </a:prstGeom>
          <a:noFill/>
          <a:ln>
            <a:solidFill>
              <a:srgbClr val="FF0000"/>
            </a:solidFill>
          </a:ln>
        </p:spPr>
        <p:txBody>
          <a:bodyPr wrap="square" rtlCol="0">
            <a:spAutoFit/>
          </a:bodyPr>
          <a:lstStyle/>
          <a:p>
            <a:r>
              <a:rPr lang="en-US" dirty="0" smtClean="0"/>
              <a:t>River Danube</a:t>
            </a:r>
            <a:endParaRPr lang="en-US" dirty="0"/>
          </a:p>
        </p:txBody>
      </p:sp>
      <p:sp>
        <p:nvSpPr>
          <p:cNvPr id="13" name="TextBox 12"/>
          <p:cNvSpPr txBox="1"/>
          <p:nvPr/>
        </p:nvSpPr>
        <p:spPr>
          <a:xfrm>
            <a:off x="4007308" y="5331419"/>
            <a:ext cx="1107141" cy="369332"/>
          </a:xfrm>
          <a:prstGeom prst="rect">
            <a:avLst/>
          </a:prstGeom>
          <a:noFill/>
        </p:spPr>
        <p:txBody>
          <a:bodyPr wrap="square" rtlCol="0">
            <a:spAutoFit/>
          </a:bodyPr>
          <a:lstStyle/>
          <a:p>
            <a:r>
              <a:rPr lang="en-US" i="1" dirty="0" smtClean="0">
                <a:solidFill>
                  <a:schemeClr val="accent1">
                    <a:lumMod val="75000"/>
                  </a:schemeClr>
                </a:solidFill>
              </a:rPr>
              <a:t>Croatia</a:t>
            </a:r>
            <a:endParaRPr lang="en-US" i="1" dirty="0">
              <a:solidFill>
                <a:schemeClr val="accent1">
                  <a:lumMod val="75000"/>
                </a:schemeClr>
              </a:solidFill>
            </a:endParaRPr>
          </a:p>
        </p:txBody>
      </p:sp>
      <p:sp>
        <p:nvSpPr>
          <p:cNvPr id="14" name="TextBox 13"/>
          <p:cNvSpPr txBox="1"/>
          <p:nvPr/>
        </p:nvSpPr>
        <p:spPr>
          <a:xfrm>
            <a:off x="8723974" y="3307669"/>
            <a:ext cx="1107141" cy="369332"/>
          </a:xfrm>
          <a:prstGeom prst="rect">
            <a:avLst/>
          </a:prstGeom>
          <a:noFill/>
        </p:spPr>
        <p:txBody>
          <a:bodyPr wrap="square" rtlCol="0">
            <a:spAutoFit/>
          </a:bodyPr>
          <a:lstStyle/>
          <a:p>
            <a:r>
              <a:rPr lang="en-US" i="1" dirty="0" smtClean="0">
                <a:solidFill>
                  <a:schemeClr val="accent1">
                    <a:lumMod val="75000"/>
                  </a:schemeClr>
                </a:solidFill>
              </a:rPr>
              <a:t>Romania</a:t>
            </a:r>
            <a:endParaRPr lang="en-US" i="1" dirty="0">
              <a:solidFill>
                <a:schemeClr val="accent1">
                  <a:lumMod val="75000"/>
                </a:schemeClr>
              </a:solidFill>
            </a:endParaRPr>
          </a:p>
        </p:txBody>
      </p:sp>
      <p:sp>
        <p:nvSpPr>
          <p:cNvPr id="15" name="TextBox 14"/>
          <p:cNvSpPr txBox="1"/>
          <p:nvPr/>
        </p:nvSpPr>
        <p:spPr>
          <a:xfrm>
            <a:off x="1336189" y="3802851"/>
            <a:ext cx="1107141" cy="369332"/>
          </a:xfrm>
          <a:prstGeom prst="rect">
            <a:avLst/>
          </a:prstGeom>
          <a:noFill/>
        </p:spPr>
        <p:txBody>
          <a:bodyPr wrap="square" rtlCol="0">
            <a:spAutoFit/>
          </a:bodyPr>
          <a:lstStyle/>
          <a:p>
            <a:r>
              <a:rPr lang="en-US" i="1" dirty="0" smtClean="0">
                <a:solidFill>
                  <a:schemeClr val="accent1">
                    <a:lumMod val="75000"/>
                  </a:schemeClr>
                </a:solidFill>
              </a:rPr>
              <a:t>Slovenia</a:t>
            </a:r>
            <a:endParaRPr lang="en-US" i="1" dirty="0">
              <a:solidFill>
                <a:schemeClr val="accent1">
                  <a:lumMod val="75000"/>
                </a:schemeClr>
              </a:solidFill>
            </a:endParaRPr>
          </a:p>
        </p:txBody>
      </p:sp>
      <p:sp>
        <p:nvSpPr>
          <p:cNvPr id="16" name="TextBox 15"/>
          <p:cNvSpPr txBox="1"/>
          <p:nvPr/>
        </p:nvSpPr>
        <p:spPr>
          <a:xfrm>
            <a:off x="1336189" y="1855087"/>
            <a:ext cx="1107141" cy="369332"/>
          </a:xfrm>
          <a:prstGeom prst="rect">
            <a:avLst/>
          </a:prstGeom>
          <a:noFill/>
        </p:spPr>
        <p:txBody>
          <a:bodyPr wrap="square" rtlCol="0">
            <a:spAutoFit/>
          </a:bodyPr>
          <a:lstStyle/>
          <a:p>
            <a:r>
              <a:rPr lang="en-US" i="1" dirty="0" smtClean="0">
                <a:solidFill>
                  <a:schemeClr val="accent1">
                    <a:lumMod val="75000"/>
                  </a:schemeClr>
                </a:solidFill>
              </a:rPr>
              <a:t>Austria</a:t>
            </a:r>
            <a:endParaRPr lang="en-US" i="1" dirty="0">
              <a:solidFill>
                <a:schemeClr val="accent1">
                  <a:lumMod val="75000"/>
                </a:schemeClr>
              </a:solidFill>
            </a:endParaRPr>
          </a:p>
        </p:txBody>
      </p:sp>
      <p:sp>
        <p:nvSpPr>
          <p:cNvPr id="17" name="TextBox 16"/>
          <p:cNvSpPr txBox="1"/>
          <p:nvPr/>
        </p:nvSpPr>
        <p:spPr>
          <a:xfrm>
            <a:off x="3907559" y="763058"/>
            <a:ext cx="1107141" cy="369332"/>
          </a:xfrm>
          <a:prstGeom prst="rect">
            <a:avLst/>
          </a:prstGeom>
          <a:noFill/>
        </p:spPr>
        <p:txBody>
          <a:bodyPr wrap="square" rtlCol="0">
            <a:spAutoFit/>
          </a:bodyPr>
          <a:lstStyle/>
          <a:p>
            <a:r>
              <a:rPr lang="en-US" i="1" dirty="0" smtClean="0">
                <a:solidFill>
                  <a:schemeClr val="accent1">
                    <a:lumMod val="75000"/>
                  </a:schemeClr>
                </a:solidFill>
              </a:rPr>
              <a:t>Slovakia</a:t>
            </a:r>
            <a:endParaRPr lang="en-US" i="1" dirty="0">
              <a:solidFill>
                <a:schemeClr val="accent1">
                  <a:lumMod val="75000"/>
                </a:schemeClr>
              </a:solidFill>
            </a:endParaRPr>
          </a:p>
        </p:txBody>
      </p:sp>
      <p:cxnSp>
        <p:nvCxnSpPr>
          <p:cNvPr id="20" name="Straight Arrow Connector 19"/>
          <p:cNvCxnSpPr/>
          <p:nvPr/>
        </p:nvCxnSpPr>
        <p:spPr>
          <a:xfrm flipH="1">
            <a:off x="1704814" y="3677001"/>
            <a:ext cx="1766806" cy="2023750"/>
          </a:xfrm>
          <a:prstGeom prst="straightConnector1">
            <a:avLst/>
          </a:prstGeom>
          <a:ln w="50800">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11446" y="5331419"/>
            <a:ext cx="1445199" cy="369332"/>
          </a:xfrm>
          <a:prstGeom prst="rect">
            <a:avLst/>
          </a:prstGeom>
          <a:noFill/>
          <a:ln>
            <a:solidFill>
              <a:srgbClr val="FF0000"/>
            </a:solidFill>
          </a:ln>
        </p:spPr>
        <p:txBody>
          <a:bodyPr wrap="square" rtlCol="0">
            <a:spAutoFit/>
          </a:bodyPr>
          <a:lstStyle/>
          <a:p>
            <a:r>
              <a:rPr lang="en-US" i="1" dirty="0" smtClean="0"/>
              <a:t>Lake Balaton</a:t>
            </a:r>
            <a:endParaRPr lang="en-US" i="1" dirty="0"/>
          </a:p>
        </p:txBody>
      </p:sp>
      <p:sp>
        <p:nvSpPr>
          <p:cNvPr id="22" name="Oval 21"/>
          <p:cNvSpPr/>
          <p:nvPr/>
        </p:nvSpPr>
        <p:spPr>
          <a:xfrm>
            <a:off x="5114449" y="763058"/>
            <a:ext cx="1007382" cy="492305"/>
          </a:xfrm>
          <a:prstGeom prst="ellipse">
            <a:avLst/>
          </a:prstGeom>
          <a:noFill/>
          <a:ln w="635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9144000" y="701571"/>
            <a:ext cx="1007382" cy="492305"/>
          </a:xfrm>
          <a:prstGeom prst="ellipse">
            <a:avLst/>
          </a:prstGeom>
          <a:noFill/>
          <a:ln w="635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4448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9472" y="366459"/>
            <a:ext cx="9144000" cy="1011237"/>
          </a:xfrm>
        </p:spPr>
        <p:txBody>
          <a:bodyPr/>
          <a:lstStyle/>
          <a:p>
            <a:r>
              <a:rPr lang="en-US" dirty="0" smtClean="0"/>
              <a:t>Hungary-</a:t>
            </a:r>
            <a:endParaRPr lang="en-US" dirty="0"/>
          </a:p>
        </p:txBody>
      </p:sp>
      <p:sp>
        <p:nvSpPr>
          <p:cNvPr id="3" name="Subtitle 2"/>
          <p:cNvSpPr>
            <a:spLocks noGrp="1"/>
          </p:cNvSpPr>
          <p:nvPr>
            <p:ph type="subTitle" idx="1"/>
          </p:nvPr>
        </p:nvSpPr>
        <p:spPr>
          <a:xfrm>
            <a:off x="1353312" y="2065846"/>
            <a:ext cx="9144000" cy="4066730"/>
          </a:xfrm>
        </p:spPr>
        <p:txBody>
          <a:bodyPr>
            <a:normAutofit fontScale="77500" lnSpcReduction="20000"/>
          </a:bodyPr>
          <a:lstStyle/>
          <a:p>
            <a:pPr algn="l"/>
            <a:r>
              <a:rPr lang="en-US" dirty="0" smtClean="0"/>
              <a:t>The Romans brought the first grapevines to Hungary and by the fifth century there were extensive vineyards.</a:t>
            </a:r>
            <a:r>
              <a:rPr lang="en-US" b="1" dirty="0" smtClean="0"/>
              <a:t> In 2010, Hungary accounted for nearly 1.5 percent of the world’s wine production </a:t>
            </a:r>
            <a:r>
              <a:rPr lang="en-US" dirty="0" smtClean="0"/>
              <a:t>and the quality is rapidly improving since the Communists left. </a:t>
            </a:r>
          </a:p>
          <a:p>
            <a:pPr algn="l"/>
            <a:r>
              <a:rPr lang="en-US" dirty="0" smtClean="0"/>
              <a:t>As wine quality came to matter more, and accumulating stocks of wine needed more space, real cellars carved in tuff by well-heeled merchants and peasants began to supersede vaulted cellars and the plainly modified natural cavities in </a:t>
            </a:r>
            <a:r>
              <a:rPr lang="en-US" dirty="0" err="1" smtClean="0"/>
              <a:t>darázskó</a:t>
            </a:r>
            <a:r>
              <a:rPr lang="en-US" dirty="0" smtClean="0"/>
              <a:t> (“honeycomb rock”, an old Hungarian name for volcanic tuff) that had also served as wine stores till then.</a:t>
            </a:r>
          </a:p>
          <a:p>
            <a:pPr algn="l"/>
            <a:r>
              <a:rPr lang="en-US" dirty="0" smtClean="0"/>
              <a:t>According to wine production statistics for 2010, Hungary was the 16th largest producer of wine in the world with more than 334 million liters. They ranked ahead of Brazil, Austria, Ukraine and New Zealand.</a:t>
            </a:r>
          </a:p>
          <a:p>
            <a:pPr algn="l"/>
            <a:r>
              <a:rPr lang="en-US" dirty="0" smtClean="0"/>
              <a:t>During the Communist occupation of Hungary, most of the wines were produced in cooperatives and the quality suffered.</a:t>
            </a:r>
          </a:p>
          <a:p>
            <a:pPr algn="l"/>
            <a:r>
              <a:rPr lang="en-US" dirty="0" err="1" smtClean="0"/>
              <a:t>Phylloxera</a:t>
            </a:r>
            <a:r>
              <a:rPr lang="en-US" dirty="0" smtClean="0"/>
              <a:t> struck </a:t>
            </a:r>
            <a:r>
              <a:rPr lang="en-US" dirty="0" err="1" smtClean="0"/>
              <a:t>Hungray</a:t>
            </a:r>
            <a:r>
              <a:rPr lang="en-US" dirty="0" smtClean="0"/>
              <a:t> in the 1870’s devastating the southern vineyards. After replanting with </a:t>
            </a:r>
            <a:r>
              <a:rPr lang="en-US" dirty="0" err="1" smtClean="0"/>
              <a:t>phylloxera</a:t>
            </a:r>
            <a:r>
              <a:rPr lang="en-US" dirty="0" smtClean="0"/>
              <a:t>-resistant, stocks began to flourish in 1881</a:t>
            </a:r>
          </a:p>
          <a:p>
            <a:pPr algn="l"/>
            <a:r>
              <a:rPr lang="en-US" dirty="0" smtClean="0"/>
              <a:t>In recent years, small wineries have flourished, vineyards have been replanted and new grape varieties have been introduced.</a:t>
            </a:r>
          </a:p>
          <a:p>
            <a:pPr algn="l"/>
            <a:endParaRPr lang="en-US" dirty="0" smtClean="0"/>
          </a:p>
          <a:p>
            <a:pPr algn="l"/>
            <a:endParaRPr lang="en-US" dirty="0" smtClean="0"/>
          </a:p>
          <a:p>
            <a:pPr algn="l"/>
            <a:endParaRPr lang="en-US" dirty="0"/>
          </a:p>
        </p:txBody>
      </p:sp>
    </p:spTree>
    <p:extLst>
      <p:ext uri="{BB962C8B-B14F-4D97-AF65-F5344CB8AC3E}">
        <p14:creationId xmlns:p14="http://schemas.microsoft.com/office/powerpoint/2010/main" val="210422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8187"/>
          </a:xfrm>
        </p:spPr>
        <p:txBody>
          <a:bodyPr/>
          <a:lstStyle/>
          <a:p>
            <a:r>
              <a:rPr lang="en-US" dirty="0" smtClean="0"/>
              <a:t>Region and </a:t>
            </a:r>
            <a:r>
              <a:rPr lang="en-US" dirty="0" err="1" smtClean="0"/>
              <a:t>terroir</a:t>
            </a:r>
            <a:endParaRPr lang="en-US" dirty="0"/>
          </a:p>
        </p:txBody>
      </p:sp>
      <p:sp>
        <p:nvSpPr>
          <p:cNvPr id="3" name="Content Placeholder 2"/>
          <p:cNvSpPr>
            <a:spLocks noGrp="1"/>
          </p:cNvSpPr>
          <p:nvPr>
            <p:ph idx="1"/>
          </p:nvPr>
        </p:nvSpPr>
        <p:spPr>
          <a:xfrm>
            <a:off x="838200" y="1353312"/>
            <a:ext cx="10515600" cy="4823651"/>
          </a:xfrm>
        </p:spPr>
        <p:txBody>
          <a:bodyPr>
            <a:normAutofit fontScale="92500" lnSpcReduction="20000"/>
          </a:bodyPr>
          <a:lstStyle/>
          <a:p>
            <a:r>
              <a:rPr lang="en-US" dirty="0" smtClean="0"/>
              <a:t>Hungary lies between 45 and 50⁰</a:t>
            </a:r>
          </a:p>
          <a:p>
            <a:r>
              <a:rPr lang="en-US" dirty="0" smtClean="0"/>
              <a:t>Land-locked but includes Europe’s largest lake, Balaton.  The river Danube flows through it from north to south, dividing the country in almost equal halves. </a:t>
            </a:r>
          </a:p>
          <a:p>
            <a:r>
              <a:rPr lang="en-US" dirty="0" smtClean="0"/>
              <a:t>Climate is continental and central European; fairly predictably cold winters and hot summers</a:t>
            </a:r>
          </a:p>
          <a:p>
            <a:pPr lvl="1"/>
            <a:r>
              <a:rPr lang="en-US" dirty="0" smtClean="0"/>
              <a:t>Northerly latitude on par with Burgundy makes it ideally situated to produce aromatic and semi-aromatic varieties</a:t>
            </a:r>
          </a:p>
          <a:p>
            <a:r>
              <a:rPr lang="en-US" dirty="0" smtClean="0"/>
              <a:t>Soils are varied; The Great Plain is mainly sand and loess (a light colored, fine-grained accumulation of clay and silt particles. </a:t>
            </a:r>
            <a:r>
              <a:rPr lang="en-US" dirty="0" err="1" smtClean="0"/>
              <a:t>Calcerous</a:t>
            </a:r>
            <a:r>
              <a:rPr lang="en-US" dirty="0" smtClean="0"/>
              <a:t> silt deposited by the wind), the area around lake Balaton is a mixture of volcanic rock with clay and sandstone. Other areas are limestone and slate.  The best wines often come from volcanic soils, producing full structured wines with </a:t>
            </a:r>
            <a:r>
              <a:rPr lang="en-US" dirty="0" err="1" smtClean="0"/>
              <a:t>minerality</a:t>
            </a:r>
            <a:endParaRPr lang="en-US" dirty="0" smtClean="0"/>
          </a:p>
          <a:p>
            <a:endParaRPr lang="en-US" dirty="0"/>
          </a:p>
        </p:txBody>
      </p:sp>
    </p:spTree>
    <p:extLst>
      <p:ext uri="{BB962C8B-B14F-4D97-AF65-F5344CB8AC3E}">
        <p14:creationId xmlns:p14="http://schemas.microsoft.com/office/powerpoint/2010/main" val="3186947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Eger Region</a:t>
            </a:r>
            <a:endParaRPr lang="en-US" dirty="0"/>
          </a:p>
        </p:txBody>
      </p:sp>
      <p:sp>
        <p:nvSpPr>
          <p:cNvPr id="3" name="Content Placeholder 2"/>
          <p:cNvSpPr>
            <a:spLocks noGrp="1"/>
          </p:cNvSpPr>
          <p:nvPr>
            <p:ph idx="1"/>
          </p:nvPr>
        </p:nvSpPr>
        <p:spPr/>
        <p:txBody>
          <a:bodyPr/>
          <a:lstStyle/>
          <a:p>
            <a:r>
              <a:rPr lang="en-US" dirty="0" smtClean="0"/>
              <a:t>Area: 3910 hectares.</a:t>
            </a:r>
          </a:p>
          <a:p>
            <a:r>
              <a:rPr lang="en-US" dirty="0" smtClean="0"/>
              <a:t>Vine varieties, wines: </a:t>
            </a:r>
            <a:r>
              <a:rPr lang="en-US" dirty="0" err="1" smtClean="0"/>
              <a:t>Kékfrankos</a:t>
            </a:r>
            <a:r>
              <a:rPr lang="en-US" dirty="0" smtClean="0"/>
              <a:t>, Cabernet, Merlot, </a:t>
            </a:r>
            <a:r>
              <a:rPr lang="en-US" dirty="0" err="1" smtClean="0"/>
              <a:t>Kékoportó</a:t>
            </a:r>
            <a:r>
              <a:rPr lang="en-US" dirty="0" smtClean="0"/>
              <a:t> are the base of </a:t>
            </a:r>
            <a:r>
              <a:rPr lang="en-US" dirty="0" err="1" smtClean="0"/>
              <a:t>Egri</a:t>
            </a:r>
            <a:r>
              <a:rPr lang="en-US" dirty="0" smtClean="0"/>
              <a:t> </a:t>
            </a:r>
            <a:r>
              <a:rPr lang="en-US" dirty="0" err="1" smtClean="0"/>
              <a:t>Bikavér</a:t>
            </a:r>
            <a:r>
              <a:rPr lang="en-US" dirty="0" smtClean="0"/>
              <a:t>. Characteristics of the wine: harmonious, full-bodied, velvety, harsh, warming, – it gets its characteristic bouquet after years of ageing in wooden casks. From grapes named </a:t>
            </a:r>
            <a:r>
              <a:rPr lang="en-US" dirty="0" err="1" smtClean="0"/>
              <a:t>Leányka</a:t>
            </a:r>
            <a:r>
              <a:rPr lang="en-US" dirty="0" smtClean="0"/>
              <a:t> is made the slightly sweet, fruity wine with complex taste-harmony. Italian Riesling – harmonious, fine, characteristic fragrance, elegant acidic. </a:t>
            </a:r>
            <a:r>
              <a:rPr lang="en-US" dirty="0" err="1" smtClean="0"/>
              <a:t>Tramini</a:t>
            </a:r>
            <a:r>
              <a:rPr lang="en-US" dirty="0" smtClean="0"/>
              <a:t> – characteristic fragrance and bouquet.</a:t>
            </a:r>
            <a:endParaRPr lang="en-US" dirty="0"/>
          </a:p>
        </p:txBody>
      </p:sp>
    </p:spTree>
    <p:extLst>
      <p:ext uri="{BB962C8B-B14F-4D97-AF65-F5344CB8AC3E}">
        <p14:creationId xmlns:p14="http://schemas.microsoft.com/office/powerpoint/2010/main" val="79457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Eger reds are typically medium-bodied but reasonably tannic and dark, although in cooler vintage years they tend to lose both color and tannin, and can be on the harsh side. In terms of body, tannin and alcohol, the regional average rarely achieves the standards of Hungary’s southern red wine </a:t>
            </a:r>
            <a:r>
              <a:rPr lang="en-US" dirty="0" smtClean="0"/>
              <a:t>regions. </a:t>
            </a:r>
            <a:r>
              <a:rPr lang="en-US" dirty="0"/>
              <a:t>Their elegance and complex harmony of taste give them a respectable position among Hungary s red wines. </a:t>
            </a:r>
            <a:endParaRPr lang="en-US" dirty="0" smtClean="0"/>
          </a:p>
          <a:p>
            <a:r>
              <a:rPr lang="en-US" dirty="0" smtClean="0"/>
              <a:t>Traditionally</a:t>
            </a:r>
            <a:r>
              <a:rPr lang="en-US" dirty="0"/>
              <a:t>, Eger’s best red was of course the aforementioned </a:t>
            </a:r>
            <a:r>
              <a:rPr lang="en-US" dirty="0" err="1"/>
              <a:t>Bikavér</a:t>
            </a:r>
            <a:r>
              <a:rPr lang="en-US" dirty="0"/>
              <a:t> (“Bull’s Blood”), originally a fiery blend of </a:t>
            </a:r>
            <a:r>
              <a:rPr lang="en-US" dirty="0" err="1"/>
              <a:t>Nagyburgundi</a:t>
            </a:r>
            <a:r>
              <a:rPr lang="en-US" dirty="0"/>
              <a:t> (</a:t>
            </a:r>
            <a:r>
              <a:rPr lang="en-US" dirty="0" err="1"/>
              <a:t>Kékfrankos</a:t>
            </a:r>
            <a:r>
              <a:rPr lang="en-US" dirty="0"/>
              <a:t>), </a:t>
            </a:r>
            <a:r>
              <a:rPr lang="en-US" dirty="0" err="1"/>
              <a:t>Kékoportó</a:t>
            </a:r>
            <a:r>
              <a:rPr lang="en-US" dirty="0"/>
              <a:t>, and </a:t>
            </a:r>
            <a:r>
              <a:rPr lang="en-US" dirty="0" err="1"/>
              <a:t>Kadarka</a:t>
            </a:r>
            <a:r>
              <a:rPr lang="en-US" dirty="0"/>
              <a:t>. The brand was properly established by a man named </a:t>
            </a:r>
            <a:r>
              <a:rPr lang="en-US" dirty="0" err="1"/>
              <a:t>Jenő</a:t>
            </a:r>
            <a:r>
              <a:rPr lang="en-US" dirty="0"/>
              <a:t> </a:t>
            </a:r>
            <a:r>
              <a:rPr lang="en-US" dirty="0" err="1"/>
              <a:t>Grőber</a:t>
            </a:r>
            <a:r>
              <a:rPr lang="en-US" dirty="0"/>
              <a:t>, who borrowed the memorable name from </a:t>
            </a:r>
            <a:r>
              <a:rPr lang="en-US" dirty="0" err="1"/>
              <a:t>Szekszárd</a:t>
            </a:r>
            <a:r>
              <a:rPr lang="en-US" dirty="0"/>
              <a:t> and also perfected the recipe of the blend by adding Medoc Noir for body.</a:t>
            </a:r>
          </a:p>
          <a:p>
            <a:endParaRPr lang="en-US" dirty="0"/>
          </a:p>
        </p:txBody>
      </p:sp>
      <p:sp>
        <p:nvSpPr>
          <p:cNvPr id="4" name="TextBox 3"/>
          <p:cNvSpPr txBox="1"/>
          <p:nvPr/>
        </p:nvSpPr>
        <p:spPr>
          <a:xfrm>
            <a:off x="1987296" y="719328"/>
            <a:ext cx="6144768" cy="646331"/>
          </a:xfrm>
          <a:prstGeom prst="rect">
            <a:avLst/>
          </a:prstGeom>
          <a:noFill/>
        </p:spPr>
        <p:txBody>
          <a:bodyPr wrap="square" rtlCol="0">
            <a:spAutoFit/>
          </a:bodyPr>
          <a:lstStyle/>
          <a:p>
            <a:r>
              <a:rPr lang="en-US" sz="3600" dirty="0" smtClean="0"/>
              <a:t>Eger</a:t>
            </a:r>
            <a:endParaRPr lang="en-US" sz="3600" dirty="0"/>
          </a:p>
        </p:txBody>
      </p:sp>
    </p:spTree>
    <p:extLst>
      <p:ext uri="{BB962C8B-B14F-4D97-AF65-F5344CB8AC3E}">
        <p14:creationId xmlns:p14="http://schemas.microsoft.com/office/powerpoint/2010/main" val="1369288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Hungary</a:t>
            </a:r>
            <a:endParaRPr lang="en-US" dirty="0"/>
          </a:p>
        </p:txBody>
      </p:sp>
      <p:sp>
        <p:nvSpPr>
          <p:cNvPr id="3" name="Content Placeholder 2"/>
          <p:cNvSpPr>
            <a:spLocks noGrp="1"/>
          </p:cNvSpPr>
          <p:nvPr>
            <p:ph idx="1"/>
          </p:nvPr>
        </p:nvSpPr>
        <p:spPr/>
        <p:txBody>
          <a:bodyPr>
            <a:normAutofit/>
          </a:bodyPr>
          <a:lstStyle/>
          <a:p>
            <a:r>
              <a:rPr lang="en-US" dirty="0" smtClean="0"/>
              <a:t>Eger, in the north of the country produces elegant reds, in particular the </a:t>
            </a:r>
            <a:r>
              <a:rPr lang="en-US" dirty="0" err="1" smtClean="0"/>
              <a:t>Bikavér</a:t>
            </a:r>
            <a:r>
              <a:rPr lang="en-US" dirty="0" smtClean="0"/>
              <a:t> blends. If you wish to try the best of the Bull's Blood variety, look for the </a:t>
            </a:r>
            <a:r>
              <a:rPr lang="en-US" dirty="0" err="1" smtClean="0"/>
              <a:t>Bikavér</a:t>
            </a:r>
            <a:r>
              <a:rPr lang="en-US" dirty="0" smtClean="0"/>
              <a:t> Superior label, established by recent wine laws. Due to the latitude, wines from the Eger region do not have the body of reds from the south, but they are elegant and complex in a way that allows for a comparison to Burgundy. They have a yearly </a:t>
            </a:r>
            <a:r>
              <a:rPr lang="en-US" dirty="0" err="1" smtClean="0"/>
              <a:t>Egri</a:t>
            </a:r>
            <a:r>
              <a:rPr lang="en-US" dirty="0" smtClean="0"/>
              <a:t> </a:t>
            </a:r>
            <a:r>
              <a:rPr lang="en-US" dirty="0" err="1" smtClean="0"/>
              <a:t>Bikavér</a:t>
            </a:r>
            <a:r>
              <a:rPr lang="en-US" dirty="0" smtClean="0"/>
              <a:t> Festival (traditionally held in July) where a huge number of local wineries offer their take on the Bull's Blood, accompanied by some hearty bites and folksy tunes.</a:t>
            </a:r>
          </a:p>
        </p:txBody>
      </p:sp>
    </p:spTree>
    <p:extLst>
      <p:ext uri="{BB962C8B-B14F-4D97-AF65-F5344CB8AC3E}">
        <p14:creationId xmlns:p14="http://schemas.microsoft.com/office/powerpoint/2010/main" val="352539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‘Bulls Blood’</a:t>
            </a:r>
            <a:endParaRPr lang="en-US" dirty="0"/>
          </a:p>
        </p:txBody>
      </p:sp>
      <p:sp>
        <p:nvSpPr>
          <p:cNvPr id="3" name="Content Placeholder 2"/>
          <p:cNvSpPr>
            <a:spLocks noGrp="1"/>
          </p:cNvSpPr>
          <p:nvPr>
            <p:ph idx="1"/>
          </p:nvPr>
        </p:nvSpPr>
        <p:spPr/>
        <p:txBody>
          <a:bodyPr/>
          <a:lstStyle/>
          <a:p>
            <a:r>
              <a:rPr lang="en-US" dirty="0" smtClean="0">
                <a:effectLst/>
              </a:rPr>
              <a:t>The name of the wine originates from an event that happened in Eger, the town and region where the wine is produced, in the 16th century. Upon a Turkish siege of the city, the Hungarian troops (under command of the favorite hero of Eger today, </a:t>
            </a:r>
            <a:r>
              <a:rPr lang="en-US" dirty="0" err="1" smtClean="0">
                <a:effectLst/>
              </a:rPr>
              <a:t>Istvan</a:t>
            </a:r>
            <a:r>
              <a:rPr lang="en-US" dirty="0" smtClean="0">
                <a:effectLst/>
              </a:rPr>
              <a:t> </a:t>
            </a:r>
            <a:r>
              <a:rPr lang="en-US" dirty="0" err="1" smtClean="0">
                <a:effectLst/>
              </a:rPr>
              <a:t>Dobo</a:t>
            </a:r>
            <a:r>
              <a:rPr lang="en-US" dirty="0" smtClean="0">
                <a:effectLst/>
              </a:rPr>
              <a:t>), were fed local food and wine, including the red wine from nearby vineyards. Rumor spread that this dark red wine was mixed with bulls' blood to give the 2,000 soldiers strength. Indeed, this small band of defenders successfully fought back a much larger Turkish army, and Eger was temporarily saved from sacking.</a:t>
            </a:r>
            <a:endParaRPr lang="en-US" dirty="0"/>
          </a:p>
        </p:txBody>
      </p:sp>
    </p:spTree>
    <p:extLst>
      <p:ext uri="{BB962C8B-B14F-4D97-AF65-F5344CB8AC3E}">
        <p14:creationId xmlns:p14="http://schemas.microsoft.com/office/powerpoint/2010/main" val="1354761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Tokaj</a:t>
            </a:r>
            <a:r>
              <a:rPr lang="en-US" dirty="0" smtClean="0"/>
              <a:t> Wine Region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effectLst/>
              </a:rPr>
              <a:t>The historic wine-producing region of </a:t>
            </a:r>
            <a:r>
              <a:rPr lang="en-US" dirty="0" err="1" smtClean="0">
                <a:effectLst/>
              </a:rPr>
              <a:t>Tokaj</a:t>
            </a:r>
            <a:r>
              <a:rPr lang="en-US" dirty="0" smtClean="0">
                <a:effectLst/>
              </a:rPr>
              <a:t> lies 220 km northeast of Budapest, Hungary along the </a:t>
            </a:r>
            <a:r>
              <a:rPr lang="en-US" dirty="0" err="1" smtClean="0">
                <a:effectLst/>
              </a:rPr>
              <a:t>Bodrog</a:t>
            </a:r>
            <a:r>
              <a:rPr lang="en-US" dirty="0" smtClean="0">
                <a:effectLst/>
              </a:rPr>
              <a:t> and Tisza Rivers. Located at the geographical center of Europe, this UNESCO World Heritage site covers over 5,000 hectares around twenty-six villages that include </a:t>
            </a:r>
            <a:r>
              <a:rPr lang="en-US" dirty="0" err="1" smtClean="0">
                <a:effectLst/>
              </a:rPr>
              <a:t>Mád</a:t>
            </a:r>
            <a:r>
              <a:rPr lang="en-US" dirty="0" smtClean="0">
                <a:effectLst/>
              </a:rPr>
              <a:t>, </a:t>
            </a:r>
            <a:r>
              <a:rPr lang="en-US" dirty="0" err="1" smtClean="0">
                <a:effectLst/>
              </a:rPr>
              <a:t>Bodrogkeresztúr</a:t>
            </a:r>
            <a:r>
              <a:rPr lang="en-US" dirty="0" smtClean="0">
                <a:effectLst/>
              </a:rPr>
              <a:t> and </a:t>
            </a:r>
            <a:r>
              <a:rPr lang="en-US" dirty="0" err="1" smtClean="0">
                <a:effectLst/>
              </a:rPr>
              <a:t>Tállya</a:t>
            </a:r>
            <a:r>
              <a:rPr lang="en-US" dirty="0" smtClean="0">
                <a:effectLst/>
              </a:rPr>
              <a:t>.</a:t>
            </a:r>
          </a:p>
          <a:p>
            <a:r>
              <a:rPr lang="en-US" dirty="0" smtClean="0">
                <a:effectLst/>
              </a:rPr>
              <a:t>A hidden gem tucked into the foothills of the Carpathian Mountains, </a:t>
            </a:r>
            <a:r>
              <a:rPr lang="en-US" dirty="0" err="1" smtClean="0">
                <a:effectLst/>
              </a:rPr>
              <a:t>Tokaj</a:t>
            </a:r>
            <a:r>
              <a:rPr lang="en-US" dirty="0" smtClean="0">
                <a:effectLst/>
              </a:rPr>
              <a:t> has proven its </a:t>
            </a:r>
            <a:r>
              <a:rPr lang="en-US" dirty="0" err="1" smtClean="0">
                <a:effectLst/>
              </a:rPr>
              <a:t>viticultural</a:t>
            </a:r>
            <a:r>
              <a:rPr lang="en-US" dirty="0" smtClean="0">
                <a:effectLst/>
              </a:rPr>
              <a:t> worth for centuries. </a:t>
            </a:r>
          </a:p>
          <a:p>
            <a:r>
              <a:rPr lang="en-US" dirty="0" smtClean="0">
                <a:effectLst/>
              </a:rPr>
              <a:t>A unique climate of early autumn rains and long Indian summers provides an extended ripening period creating a paradise for winemaking. Volcanic activity from the past has helped shape special </a:t>
            </a:r>
            <a:r>
              <a:rPr lang="en-US" dirty="0" err="1" smtClean="0">
                <a:effectLst/>
              </a:rPr>
              <a:t>terroirs</a:t>
            </a:r>
            <a:r>
              <a:rPr lang="en-US" dirty="0" smtClean="0">
                <a:effectLst/>
              </a:rPr>
              <a:t> on the hills throughout the region. Natural cellars carved deep into the ancient rock provide the ideal environment for the aging of </a:t>
            </a:r>
            <a:r>
              <a:rPr lang="en-US" dirty="0" err="1" smtClean="0">
                <a:effectLst/>
              </a:rPr>
              <a:t>Tokaji</a:t>
            </a:r>
            <a:r>
              <a:rPr lang="en-US" dirty="0" smtClean="0">
                <a:effectLst/>
              </a:rPr>
              <a:t> wines.</a:t>
            </a:r>
          </a:p>
          <a:p>
            <a:r>
              <a:rPr lang="en-US" dirty="0" smtClean="0">
                <a:effectLst/>
              </a:rPr>
              <a:t>The three primary grape varietals of the region are </a:t>
            </a:r>
            <a:r>
              <a:rPr lang="en-US" dirty="0" err="1" smtClean="0">
                <a:effectLst/>
              </a:rPr>
              <a:t>Furmint</a:t>
            </a:r>
            <a:r>
              <a:rPr lang="en-US" dirty="0" smtClean="0">
                <a:effectLst/>
              </a:rPr>
              <a:t>, </a:t>
            </a:r>
            <a:r>
              <a:rPr lang="en-US" dirty="0" err="1" smtClean="0">
                <a:effectLst/>
              </a:rPr>
              <a:t>Hárslevelu</a:t>
            </a:r>
            <a:r>
              <a:rPr lang="en-US" dirty="0" smtClean="0">
                <a:effectLst/>
              </a:rPr>
              <a:t>; and </a:t>
            </a:r>
            <a:r>
              <a:rPr lang="en-US" dirty="0" err="1" smtClean="0">
                <a:effectLst/>
              </a:rPr>
              <a:t>Sárgamuskotály</a:t>
            </a:r>
            <a:r>
              <a:rPr lang="en-US" dirty="0" smtClean="0">
                <a:effectLst/>
              </a:rPr>
              <a:t> (Yellow Muscat). With widespread proliferation of botrytis </a:t>
            </a:r>
            <a:r>
              <a:rPr lang="en-US" dirty="0" err="1" smtClean="0">
                <a:effectLst/>
              </a:rPr>
              <a:t>cinerea</a:t>
            </a:r>
            <a:r>
              <a:rPr lang="en-US" dirty="0" smtClean="0">
                <a:effectLst/>
              </a:rPr>
              <a:t>, the region is the home to the famous </a:t>
            </a:r>
            <a:r>
              <a:rPr lang="en-US" dirty="0" err="1" smtClean="0">
                <a:effectLst/>
              </a:rPr>
              <a:t>Tokaj</a:t>
            </a:r>
            <a:r>
              <a:rPr lang="en-US" dirty="0" smtClean="0">
                <a:effectLst/>
              </a:rPr>
              <a:t> </a:t>
            </a:r>
            <a:r>
              <a:rPr lang="en-US" dirty="0" err="1" smtClean="0">
                <a:effectLst/>
              </a:rPr>
              <a:t>Aszú</a:t>
            </a:r>
            <a:r>
              <a:rPr lang="en-US" dirty="0" smtClean="0">
                <a:effectLst/>
              </a:rPr>
              <a:t>, the world's oldest botrytis dessert wine.</a:t>
            </a:r>
          </a:p>
          <a:p>
            <a:endParaRPr lang="en-US" dirty="0"/>
          </a:p>
        </p:txBody>
      </p:sp>
    </p:spTree>
    <p:extLst>
      <p:ext uri="{BB962C8B-B14F-4D97-AF65-F5344CB8AC3E}">
        <p14:creationId xmlns:p14="http://schemas.microsoft.com/office/powerpoint/2010/main" val="3392207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4350</TotalTime>
  <Words>2320</Words>
  <Application>Microsoft Office PowerPoint</Application>
  <PresentationFormat>Widescreen</PresentationFormat>
  <Paragraphs>87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Hungary</vt:lpstr>
      <vt:lpstr>PowerPoint Presentation</vt:lpstr>
      <vt:lpstr>Hungary-</vt:lpstr>
      <vt:lpstr>Region and terroir</vt:lpstr>
      <vt:lpstr>Eger Region</vt:lpstr>
      <vt:lpstr>PowerPoint Presentation</vt:lpstr>
      <vt:lpstr>Hungary</vt:lpstr>
      <vt:lpstr>‘Bulls Blood’</vt:lpstr>
      <vt:lpstr>Tokaj Wine Region</vt:lpstr>
      <vt:lpstr>Region</vt:lpstr>
      <vt:lpstr>Production and sweetness levels</vt:lpstr>
      <vt:lpstr>Tokaj Kiralyudvar Furmint Sec  Kiràlyudvar – Kings Court (pronounced Kee-RYE-oohd-var)  </vt:lpstr>
      <vt:lpstr>Királyudvar - </vt:lpstr>
      <vt:lpstr>Slovenia</vt:lpstr>
      <vt:lpstr>PowerPoint Presentation</vt:lpstr>
      <vt:lpstr>Quality and terroir</vt:lpstr>
      <vt:lpstr>Dolenjska and Primorska Wine Region</vt:lpstr>
      <vt:lpstr>Slovenia – Primorska Wine Region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Newman-Hyde</dc:creator>
  <cp:lastModifiedBy>Terri Newman-Hyde</cp:lastModifiedBy>
  <cp:revision>32</cp:revision>
  <dcterms:created xsi:type="dcterms:W3CDTF">2014-07-07T19:07:47Z</dcterms:created>
  <dcterms:modified xsi:type="dcterms:W3CDTF">2014-07-10T19:38:34Z</dcterms:modified>
</cp:coreProperties>
</file>