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58" r:id="rId8"/>
    <p:sldId id="259" r:id="rId9"/>
    <p:sldId id="264" r:id="rId10"/>
    <p:sldId id="261" r:id="rId11"/>
    <p:sldId id="265" r:id="rId12"/>
    <p:sldId id="267" r:id="rId13"/>
    <p:sldId id="266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8592A7-428D-4D4D-B279-44573353897F}" v="8" dt="2019-11-07T19:36:57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A455-BBF5-48B4-9404-0885A289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A37E1-DF37-493F-9603-75A079712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33C4-C60D-4082-BDA2-B621034F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EFA61-9D7B-43E5-A1BC-D05A882B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BFD5-8378-482E-825E-B15E705A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77A9-D410-4AA8-95BB-0137AF7D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12455-7268-4CB1-8DE8-67885C9E7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829F3-73BA-4FBD-BF97-ABC80A39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145A2-A914-4EB3-9773-5783D890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6B02-ABED-4669-832E-0BE31D48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37D15-BD67-4F62-956F-0604F6DF1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C4754-9B35-4E6D-B861-16264848B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908E-23D0-4336-92EB-AC8E0175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058FC-DB90-47AF-9E42-EB04A424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BB8C-9E7C-4F3E-8107-20A38418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B110-561C-4941-8C3E-FE32E151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363B9-9720-439F-83D6-03E54C11F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F8870-BDDE-49DA-96AD-8414C682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8576E-D8B6-47C0-945B-44B0BFA0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E63F-04B8-4770-AC07-712B6FE9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C83-1994-4CDA-894E-B0E2FCF8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F5D58-40F5-4615-9CB9-A4926E0F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F648C-B55B-4D4D-95A4-9763BBAC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94C4D-5B1E-461F-8525-373C2FA8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65B4-0704-4794-B026-E7CFB80A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95F5-6738-4017-A5F0-8D4552A8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9E465-522D-4187-BD83-C434D6FD6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BFEC8-2E99-49E4-9913-5629C4CD1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779C3-90B9-461B-9C1C-797BB2CD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D369F-9E6D-416C-95E3-EFE25292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2F5DB-E97E-4D51-93EB-0A89D27C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D544-DBDF-446D-AE5F-2C8ED8CC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ECAEF-BD31-4665-85D7-7A5DE85F6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DA47C-E5D0-43C4-ABE1-2950DD0F6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05A66-87E6-41F3-AFA4-0ECA49EBD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6A3A8-2389-47AD-8561-81224251E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8654EF-71A6-408F-9149-BC244735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C7383-5D32-418A-BE6E-8B23B95D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7BAC4-07EA-45B5-B695-936D9894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BF74-4A96-4645-9706-7249FF83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D6DA3-54A1-4AA9-A43A-CC2ABA9B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3B3F4-6059-41E9-955D-FB0EF7AE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27BF2-A665-444A-A65C-68BB0009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56E18-8F67-4904-8D39-3438EF2C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6C047-3AD3-498F-AC23-0D16B990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70026-8877-40B5-92F6-671DE3C7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9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22E0-D25F-46E4-8C62-BD7E3493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BCC2-2C5E-4C4E-8F1D-4AF209DAD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82EE3-E2BE-416D-B843-0C6546656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42615-0178-437E-A4EE-8DA26C0CC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A1725-4A80-46CE-B9DC-1ACE5D26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95FC4-18C8-4B54-9C83-2BD12516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6161-C035-41F0-A952-A2349C95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F041AB-B879-420E-B336-D09D04F47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FE7CF-CBB8-4906-B63E-72E77270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408C5-9550-4CE7-9589-37CB3C99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64AAD-12B7-46BD-96CF-0068ACA5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18EE6-3292-44C5-BB09-568DA3B3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E0E82-7947-45C5-B5FD-51821265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51FC4-7F99-43FF-B00E-A12708580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2B7C2-7F42-4256-BA5E-17F11A95F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733D-E13D-4314-A544-71BB715E4A8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F9074-CCAB-4C83-BF19-3361779D4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1A9D-9D54-44B7-8878-AC35C1F51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49A4-0F6B-4A94-8DFB-6C6548CAF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aniagori.com.br/2015/07/14/a-magia-do-vinho-by-tania-gori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292F70-3204-44D4-9F76-EDE79115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0" y="0"/>
            <a:ext cx="9759820" cy="6862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B7076-0842-4211-91D9-F5E0A6A06BAF}"/>
              </a:ext>
            </a:extLst>
          </p:cNvPr>
          <p:cNvSpPr txBox="1"/>
          <p:nvPr/>
        </p:nvSpPr>
        <p:spPr>
          <a:xfrm>
            <a:off x="2733700" y="1723903"/>
            <a:ext cx="42157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Elephant" panose="02020904090505020303" pitchFamily="18" charset="0"/>
              </a:rPr>
              <a:t>Pinot </a:t>
            </a:r>
          </a:p>
          <a:p>
            <a:pPr algn="ctr"/>
            <a:r>
              <a:rPr lang="en-US" sz="4400" dirty="0">
                <a:latin typeface="Elephant" panose="02020904090505020303" pitchFamily="18" charset="0"/>
              </a:rPr>
              <a:t>Noir</a:t>
            </a:r>
          </a:p>
          <a:p>
            <a:pPr algn="ctr"/>
            <a:r>
              <a:rPr lang="en-US" sz="4400" dirty="0">
                <a:latin typeface="Elephant" panose="02020904090505020303" pitchFamily="18" charset="0"/>
              </a:rPr>
              <a:t>Price vs.     Palate</a:t>
            </a:r>
          </a:p>
        </p:txBody>
      </p:sp>
    </p:spTree>
    <p:extLst>
      <p:ext uri="{BB962C8B-B14F-4D97-AF65-F5344CB8AC3E}">
        <p14:creationId xmlns:p14="http://schemas.microsoft.com/office/powerpoint/2010/main" val="239681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95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AC8F9-814C-4FF9-97DB-C2B944D3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France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87EC8-D613-4515-BB90-159726F89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7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F648-F8D8-411E-9630-57913EFD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117" y="1161831"/>
            <a:ext cx="4281890" cy="58081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France– 5: </a:t>
            </a:r>
            <a:r>
              <a:rPr lang="en-US" sz="1400" b="1" dirty="0" err="1">
                <a:solidFill>
                  <a:srgbClr val="FFFFFF"/>
                </a:solidFill>
              </a:rPr>
              <a:t>D’Autrefois</a:t>
            </a:r>
            <a:r>
              <a:rPr lang="en-US" sz="1400" b="1" dirty="0">
                <a:solidFill>
                  <a:srgbClr val="FFFFFF"/>
                </a:solidFill>
              </a:rPr>
              <a:t> 2018 $12.99</a:t>
            </a:r>
          </a:p>
          <a:p>
            <a:r>
              <a:rPr lang="en-US" sz="1400" dirty="0">
                <a:solidFill>
                  <a:srgbClr val="FFFFFF"/>
                </a:solidFill>
              </a:rPr>
              <a:t>Also comes in a “Reserve” which we didn’t choose because we felt this was more flavorful.</a:t>
            </a:r>
          </a:p>
          <a:p>
            <a:r>
              <a:rPr lang="en-US" sz="1400" dirty="0">
                <a:solidFill>
                  <a:srgbClr val="FFFFFF"/>
                </a:solidFill>
              </a:rPr>
              <a:t>Conflicting reports as to where this wine was made. Some say the Burgundy Valley, and some say the Rhone Valley.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Considered an Indication </a:t>
            </a:r>
            <a:r>
              <a:rPr lang="en-US" sz="1400" dirty="0" err="1">
                <a:solidFill>
                  <a:srgbClr val="FFFFFF"/>
                </a:solidFill>
              </a:rPr>
              <a:t>Geographique</a:t>
            </a:r>
            <a:r>
              <a:rPr lang="en-US" sz="1400" dirty="0">
                <a:solidFill>
                  <a:srgbClr val="FFFFFF"/>
                </a:solidFill>
              </a:rPr>
              <a:t> Protegee (IGP) which is a classification of wine indicating a certain quality and authenticity; This classification was created to give winemakers a standard to promote their innovated and unorthodox wines outside of higher classifications. 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France– 6: </a:t>
            </a:r>
            <a:r>
              <a:rPr lang="en-US" sz="1400" b="1" dirty="0" err="1">
                <a:solidFill>
                  <a:srgbClr val="FFFFFF"/>
                </a:solidFill>
              </a:rPr>
              <a:t>Belland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Santenay</a:t>
            </a:r>
            <a:r>
              <a:rPr lang="en-US" sz="1400" b="1" dirty="0">
                <a:solidFill>
                  <a:srgbClr val="FFFFFF"/>
                </a:solidFill>
              </a:rPr>
              <a:t> Premier Cru - Beauregard 2017 $39.99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92 pts from Wine Enthusiast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Comes from a 57 acre family estate established in 1839</a:t>
            </a:r>
          </a:p>
          <a:p>
            <a:r>
              <a:rPr lang="en-US" sz="1400" dirty="0">
                <a:solidFill>
                  <a:srgbClr val="FFFFFF"/>
                </a:solidFill>
              </a:rPr>
              <a:t>The estate is now run by Julie of the 6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  <a:r>
              <a:rPr lang="en-US" sz="1400" dirty="0">
                <a:solidFill>
                  <a:srgbClr val="FFFFFF"/>
                </a:solidFill>
              </a:rPr>
              <a:t> generation</a:t>
            </a:r>
          </a:p>
          <a:p>
            <a:r>
              <a:rPr lang="en-US" sz="1400" dirty="0">
                <a:solidFill>
                  <a:srgbClr val="FFFFFF"/>
                </a:solidFill>
              </a:rPr>
              <a:t>This winery is also eco friendly and sustainable. </a:t>
            </a:r>
          </a:p>
          <a:p>
            <a:endParaRPr lang="en-US" sz="1100" b="1" dirty="0">
              <a:solidFill>
                <a:srgbClr val="FFFFFF"/>
              </a:solidFill>
            </a:endParaRPr>
          </a:p>
          <a:p>
            <a:endParaRPr lang="en-US" sz="11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1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BAA7B-F38F-47DC-A95E-EF82B00A637F}"/>
              </a:ext>
            </a:extLst>
          </p:cNvPr>
          <p:cNvSpPr txBox="1"/>
          <p:nvPr/>
        </p:nvSpPr>
        <p:spPr>
          <a:xfrm>
            <a:off x="5740466" y="4059793"/>
            <a:ext cx="164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Belland</a:t>
            </a:r>
            <a:r>
              <a:rPr lang="en-US" dirty="0">
                <a:solidFill>
                  <a:schemeClr val="bg1"/>
                </a:solidFill>
              </a:rPr>
              <a:t> Winery</a:t>
            </a:r>
          </a:p>
        </p:txBody>
      </p:sp>
    </p:spTree>
    <p:extLst>
      <p:ext uri="{BB962C8B-B14F-4D97-AF65-F5344CB8AC3E}">
        <p14:creationId xmlns:p14="http://schemas.microsoft.com/office/powerpoint/2010/main" val="329019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9C6116-7512-4A7E-ABAB-A736E5823654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you really want to ask US questions??? </a:t>
            </a:r>
          </a:p>
        </p:txBody>
      </p:sp>
      <p:pic>
        <p:nvPicPr>
          <p:cNvPr id="3" name="Aimee KGWS">
            <a:hlinkClick r:id="" action="ppaction://media"/>
            <a:extLst>
              <a:ext uri="{FF2B5EF4-FFF2-40B4-BE49-F238E27FC236}">
                <a16:creationId xmlns:a16="http://schemas.microsoft.com/office/drawing/2014/main" id="{5BFDBC8A-0953-4A27-851E-FF3A52200F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9482" y="644630"/>
            <a:ext cx="313241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3FE5-0A7A-4D53-BAB0-D52608F3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What Matters More?</a:t>
            </a:r>
            <a:br>
              <a:rPr lang="en-US" dirty="0"/>
            </a:br>
            <a:r>
              <a:rPr lang="en-US" dirty="0"/>
              <a:t>Price or Palate?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56CAC-0E03-4482-9320-BC223956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6 different wines </a:t>
            </a:r>
          </a:p>
          <a:p>
            <a:r>
              <a:rPr lang="en-US" sz="1800" dirty="0"/>
              <a:t>3 different regions</a:t>
            </a:r>
          </a:p>
          <a:p>
            <a:r>
              <a:rPr lang="en-US" sz="1800" dirty="0"/>
              <a:t>There is at least a $10 difference in price between each wine (per region)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/>
              <a:t>Can you guess which wine is pricier? Does your palate agree?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ottle and a glass of wine&#10;&#10;Description automatically generated">
            <a:extLst>
              <a:ext uri="{FF2B5EF4-FFF2-40B4-BE49-F238E27FC236}">
                <a16:creationId xmlns:a16="http://schemas.microsoft.com/office/drawing/2014/main" id="{03B38271-CC33-4DFC-8D70-C3A4E2EFB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820" r="4787" b="2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7444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13287E-F1CA-4790-890D-7C7710287457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Pinot Noir was born in the Burgundy region of France, and it’s in Burgundy where the best Pinot Noir is still produced.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Pinot Noir producers in France do not refer to their Pinot Noir as Pinot Noir, but instead call it Red Burgundy, after the region where it’s made.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These wines have flavors of ripe red berries, sweet black cherries, mushrooms and what Sommeliers call forest floor, that smell you get from freshly fallen damp leaves.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6E739-1AD4-4323-9FC4-25DD6562A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8" r="31823" b="-1"/>
          <a:stretch/>
        </p:blipFill>
        <p:spPr>
          <a:xfrm>
            <a:off x="6096001" y="10"/>
            <a:ext cx="6095998" cy="68579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D45911-7312-4076-A25E-0014ECF18D08}"/>
              </a:ext>
            </a:extLst>
          </p:cNvPr>
          <p:cNvSpPr txBox="1"/>
          <p:nvPr/>
        </p:nvSpPr>
        <p:spPr>
          <a:xfrm>
            <a:off x="1378442" y="1051363"/>
            <a:ext cx="3125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Pinot Noir</a:t>
            </a:r>
          </a:p>
        </p:txBody>
      </p:sp>
    </p:spTree>
    <p:extLst>
      <p:ext uri="{BB962C8B-B14F-4D97-AF65-F5344CB8AC3E}">
        <p14:creationId xmlns:p14="http://schemas.microsoft.com/office/powerpoint/2010/main" val="149686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77FFE4-91D9-4F27-BBFF-6742B2B12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32845" b="7867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34B8F-ECB1-4446-8D2E-486BB1E5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7542" y="907478"/>
            <a:ext cx="4062642" cy="3839979"/>
          </a:xfrm>
        </p:spPr>
        <p:txBody>
          <a:bodyPr anchor="t">
            <a:normAutofit/>
          </a:bodyPr>
          <a:lstStyle/>
          <a:p>
            <a:r>
              <a:rPr lang="en-US" sz="1800" dirty="0"/>
              <a:t>Pinot Noir can be quite expensive.</a:t>
            </a:r>
          </a:p>
          <a:p>
            <a:r>
              <a:rPr lang="en-US" sz="1800" dirty="0"/>
              <a:t>Due to the priciness of most Pinot Noirs, over the past century, producers around the world began to try growing the grapes. </a:t>
            </a:r>
          </a:p>
          <a:p>
            <a:r>
              <a:rPr lang="en-US" sz="1800" dirty="0"/>
              <a:t>Today, great and affordable Pinot Noir can also be found in California, Oregon, Australia, Chile and New Zealand. </a:t>
            </a:r>
          </a:p>
          <a:p>
            <a:r>
              <a:rPr lang="en-US" sz="1800" dirty="0"/>
              <a:t>Pinots from these regions tend to be bigger and richer in flavor, tasting fruitier than the Pinots from France. </a:t>
            </a:r>
          </a:p>
        </p:txBody>
      </p:sp>
    </p:spTree>
    <p:extLst>
      <p:ext uri="{BB962C8B-B14F-4D97-AF65-F5344CB8AC3E}">
        <p14:creationId xmlns:p14="http://schemas.microsoft.com/office/powerpoint/2010/main" val="82342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1C0486-7E74-4252-A682-379FBAE79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r="33659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10F422-A607-420F-A98E-483DE111FA42}"/>
              </a:ext>
            </a:extLst>
          </p:cNvPr>
          <p:cNvSpPr txBox="1"/>
          <p:nvPr/>
        </p:nvSpPr>
        <p:spPr>
          <a:xfrm>
            <a:off x="5180033" y="2167464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first two wines we will be tasting are from California.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Pinot Noir needs to be grown in cool climates. The Anderson Valley of Mendocino, north of Sonoma and Napa is just that.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One wine is from Mendocino and one is from Sonoma Valley.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In general, expect delicate aromas, balanced acidity, ripe cherry, plum and spice.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4B5B6-BC57-4EB2-98FC-F2EC5277DAFD}"/>
              </a:ext>
            </a:extLst>
          </p:cNvPr>
          <p:cNvSpPr txBox="1"/>
          <p:nvPr/>
        </p:nvSpPr>
        <p:spPr>
          <a:xfrm>
            <a:off x="218778" y="1982798"/>
            <a:ext cx="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              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F440ABB-B435-4C56-A2F4-AFCD769661F0}"/>
              </a:ext>
            </a:extLst>
          </p:cNvPr>
          <p:cNvSpPr/>
          <p:nvPr/>
        </p:nvSpPr>
        <p:spPr>
          <a:xfrm rot="20825932">
            <a:off x="311072" y="472186"/>
            <a:ext cx="330701" cy="3020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43FA75-11F1-496F-B605-F0264C4897AD}"/>
              </a:ext>
            </a:extLst>
          </p:cNvPr>
          <p:cNvSpPr txBox="1"/>
          <p:nvPr/>
        </p:nvSpPr>
        <p:spPr>
          <a:xfrm>
            <a:off x="6076461" y="623188"/>
            <a:ext cx="4793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California Pinot Noir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53D5493E-3363-45B4-8703-12554E043331}"/>
              </a:ext>
            </a:extLst>
          </p:cNvPr>
          <p:cNvSpPr/>
          <p:nvPr/>
        </p:nvSpPr>
        <p:spPr>
          <a:xfrm rot="20260129">
            <a:off x="950951" y="1596533"/>
            <a:ext cx="389783" cy="368217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4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F4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02CF1-CC51-4EB5-8F19-02DD2AA4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California Wines</a:t>
            </a:r>
          </a:p>
        </p:txBody>
      </p:sp>
      <p:pic>
        <p:nvPicPr>
          <p:cNvPr id="4" name="Picture 3" descr="A tree next to a fence&#10;&#10;Description automatically generated">
            <a:extLst>
              <a:ext uri="{FF2B5EF4-FFF2-40B4-BE49-F238E27FC236}">
                <a16:creationId xmlns:a16="http://schemas.microsoft.com/office/drawing/2014/main" id="{B361813E-492A-45D5-B3DE-33F0FB3A2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7" r="17480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CC190-147F-4B08-98C0-32012139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California – 1: Coastal Estates 2017 $6.47</a:t>
            </a:r>
          </a:p>
          <a:p>
            <a:r>
              <a:rPr lang="en-US" sz="1600" dirty="0" err="1">
                <a:solidFill>
                  <a:srgbClr val="FFFFFF"/>
                </a:solidFill>
              </a:rPr>
              <a:t>Vinted</a:t>
            </a:r>
            <a:r>
              <a:rPr lang="en-US" sz="1600" dirty="0">
                <a:solidFill>
                  <a:srgbClr val="FFFFFF"/>
                </a:solidFill>
              </a:rPr>
              <a:t> and bottled by Beaulieu Vineyard in Sonoma</a:t>
            </a:r>
          </a:p>
          <a:p>
            <a:r>
              <a:rPr lang="en-US" sz="1600" dirty="0">
                <a:solidFill>
                  <a:srgbClr val="FFFFFF"/>
                </a:solidFill>
              </a:rPr>
              <a:t>More than 1,100 acres of estate vineyards and long-term relationships with grower partners</a:t>
            </a:r>
          </a:p>
          <a:p>
            <a:r>
              <a:rPr lang="en-US" sz="1600" dirty="0">
                <a:solidFill>
                  <a:srgbClr val="FFFFFF"/>
                </a:solidFill>
              </a:rPr>
              <a:t>The largest producer of Cabernet Sauvignon in Napa Valley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California – 2: Angeline Reserve 2017 $17.49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90 pts per James Suckling</a:t>
            </a:r>
          </a:p>
          <a:p>
            <a:r>
              <a:rPr lang="en-US" sz="1600" dirty="0">
                <a:solidFill>
                  <a:srgbClr val="FFFFFF"/>
                </a:solidFill>
              </a:rPr>
              <a:t>Certified California sustainable vineyard and winery</a:t>
            </a:r>
          </a:p>
          <a:p>
            <a:r>
              <a:rPr lang="en-US" sz="1600" dirty="0">
                <a:solidFill>
                  <a:srgbClr val="FFFFFF"/>
                </a:solidFill>
              </a:rPr>
              <a:t>Our solar energy system supplies over 80% of the winery’s power.</a:t>
            </a:r>
          </a:p>
          <a:p>
            <a:r>
              <a:rPr lang="en-US" sz="1600" dirty="0">
                <a:solidFill>
                  <a:srgbClr val="FFFFFF"/>
                </a:solidFill>
              </a:rPr>
              <a:t>All grape processing pomace (stems, seeds, skins) is recycled into vineyard and landscaping compost.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E726F-1AF1-4C52-A029-F7AAE8173CEE}"/>
              </a:ext>
            </a:extLst>
          </p:cNvPr>
          <p:cNvSpPr txBox="1"/>
          <p:nvPr/>
        </p:nvSpPr>
        <p:spPr>
          <a:xfrm>
            <a:off x="5629013" y="4009938"/>
            <a:ext cx="175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Angeline Winery</a:t>
            </a:r>
          </a:p>
        </p:txBody>
      </p:sp>
    </p:spTree>
    <p:extLst>
      <p:ext uri="{BB962C8B-B14F-4D97-AF65-F5344CB8AC3E}">
        <p14:creationId xmlns:p14="http://schemas.microsoft.com/office/powerpoint/2010/main" val="301627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243FA75-11F1-496F-B605-F0264C4897AD}"/>
              </a:ext>
            </a:extLst>
          </p:cNvPr>
          <p:cNvSpPr txBox="1"/>
          <p:nvPr/>
        </p:nvSpPr>
        <p:spPr>
          <a:xfrm>
            <a:off x="648930" y="306195"/>
            <a:ext cx="658649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New Zealand Pinot Noir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0F422-A607-420F-A98E-483DE111FA42}"/>
              </a:ext>
            </a:extLst>
          </p:cNvPr>
          <p:cNvSpPr txBox="1"/>
          <p:nvPr/>
        </p:nvSpPr>
        <p:spPr>
          <a:xfrm>
            <a:off x="648930" y="2239861"/>
            <a:ext cx="6586489" cy="398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next two wines are from New Zealand.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Pinot Noir is predominantly grown in the cooler southernly regions. The huge diversity in climates and soils enables a wide range of styles from these main Pinot Noir producing regions.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Both wines we are tasting are from Marlborough.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In general, expect supple tannins, savory complexity, dark cherry, plum, currant and smoky oak notes.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4B5B6-BC57-4EB2-98FC-F2EC5277DAFD}"/>
              </a:ext>
            </a:extLst>
          </p:cNvPr>
          <p:cNvSpPr txBox="1"/>
          <p:nvPr/>
        </p:nvSpPr>
        <p:spPr>
          <a:xfrm>
            <a:off x="218778" y="1982798"/>
            <a:ext cx="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60E03-1ECC-4C5B-8791-E9BE9CEE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888" y="6758"/>
            <a:ext cx="4738112" cy="6851241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BA6FFDF7-209A-4B91-AF48-BE5AFE35B9F8}"/>
              </a:ext>
            </a:extLst>
          </p:cNvPr>
          <p:cNvSpPr/>
          <p:nvPr/>
        </p:nvSpPr>
        <p:spPr>
          <a:xfrm rot="1195070">
            <a:off x="9761436" y="3885195"/>
            <a:ext cx="401217" cy="3839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5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5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AC8F9-814C-4FF9-97DB-C2B944D3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New Zealand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8EC5D-79E8-436A-B473-E11F71D41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9" r="439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F648-F8D8-411E-9630-57913EFD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550506"/>
            <a:ext cx="4281890" cy="598576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New Zealand – 3: Framingham 2013 $27.99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92 pts by James Suckling</a:t>
            </a:r>
          </a:p>
          <a:p>
            <a:r>
              <a:rPr lang="en-US" sz="1400" dirty="0">
                <a:solidFill>
                  <a:srgbClr val="FFFFFF"/>
                </a:solidFill>
              </a:rPr>
              <a:t>Accredited as an environmentally sustainable vineyard, with individual small batched wines</a:t>
            </a:r>
          </a:p>
          <a:p>
            <a:r>
              <a:rPr lang="en-US" sz="1400" dirty="0">
                <a:solidFill>
                  <a:srgbClr val="FFFFFF"/>
                </a:solidFill>
              </a:rPr>
              <a:t>Focus on the environment by avoiding systemic chemicals and planting flowers to encourage biodiversity.</a:t>
            </a:r>
          </a:p>
          <a:p>
            <a:r>
              <a:rPr lang="en-US" sz="1400" dirty="0">
                <a:solidFill>
                  <a:srgbClr val="FFFFFF"/>
                </a:solidFill>
              </a:rPr>
              <a:t>Low rainfall and relatively low frost risk – they can harvest controlled yields at desired ripeness.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Harmless sediment may form in the bottle.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New Zealand – 4: Fire Road 2016 $14.99</a:t>
            </a:r>
          </a:p>
          <a:p>
            <a:r>
              <a:rPr lang="en-US" sz="1400" dirty="0">
                <a:solidFill>
                  <a:srgbClr val="FFFFFF"/>
                </a:solidFill>
              </a:rPr>
              <a:t>Fruit for this wine was sourced from a selection of vineyard sites throughout Marlborough.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The wine was hand plunged frequently throughout fermentation.</a:t>
            </a:r>
          </a:p>
          <a:p>
            <a:r>
              <a:rPr lang="en-US" sz="1400" dirty="0">
                <a:solidFill>
                  <a:srgbClr val="FFFFFF"/>
                </a:solidFill>
              </a:rPr>
              <a:t>Marlborough's worst ever fire on Boxing Day 2000, burnt almost 15,000 acres over the course of three days, and threatened the wine town of Blenheim, as well as a number of vineyards and wineries. Residents, of what is now known as </a:t>
            </a:r>
            <a:r>
              <a:rPr lang="en-US" sz="1400" dirty="0" err="1">
                <a:solidFill>
                  <a:srgbClr val="FFFFFF"/>
                </a:solidFill>
              </a:rPr>
              <a:t>Fireroad</a:t>
            </a:r>
            <a:r>
              <a:rPr lang="en-US" sz="1400" dirty="0">
                <a:solidFill>
                  <a:srgbClr val="FFFFFF"/>
                </a:solidFill>
              </a:rPr>
              <a:t>, battled the blaze by using buckets and hand held hoses and were eventually assisted by a fortunate wind shift. The </a:t>
            </a:r>
            <a:r>
              <a:rPr lang="en-US" sz="1400" dirty="0" err="1">
                <a:solidFill>
                  <a:srgbClr val="FFFFFF"/>
                </a:solidFill>
              </a:rPr>
              <a:t>Fireroad</a:t>
            </a:r>
            <a:r>
              <a:rPr lang="en-US" sz="1400" dirty="0">
                <a:solidFill>
                  <a:srgbClr val="FFFFFF"/>
                </a:solidFill>
              </a:rPr>
              <a:t> vineyards flourish in the same hot and dry climate that was the catalyst for such a mighty blaze.</a:t>
            </a:r>
          </a:p>
          <a:p>
            <a:pPr marL="0" indent="0">
              <a:buNone/>
            </a:pP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C34A6-E720-4145-86C2-3670A54BFE41}"/>
              </a:ext>
            </a:extLst>
          </p:cNvPr>
          <p:cNvSpPr txBox="1"/>
          <p:nvPr/>
        </p:nvSpPr>
        <p:spPr>
          <a:xfrm>
            <a:off x="5299901" y="4058684"/>
            <a:ext cx="208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Framingham Winery</a:t>
            </a:r>
          </a:p>
        </p:txBody>
      </p:sp>
    </p:spTree>
    <p:extLst>
      <p:ext uri="{BB962C8B-B14F-4D97-AF65-F5344CB8AC3E}">
        <p14:creationId xmlns:p14="http://schemas.microsoft.com/office/powerpoint/2010/main" val="192530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21ED08E-8800-480F-8D3E-5A22C896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683"/>
            <a:ext cx="3908885" cy="4701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C6333-DB59-40BF-BADE-422E184F7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234" y="1"/>
            <a:ext cx="4185765" cy="54381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91DD7F-4B25-428D-A59B-8C19206A7C5E}"/>
              </a:ext>
            </a:extLst>
          </p:cNvPr>
          <p:cNvSpPr/>
          <p:nvPr/>
        </p:nvSpPr>
        <p:spPr>
          <a:xfrm>
            <a:off x="3570350" y="2431803"/>
            <a:ext cx="4185765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One wine is a true Burgundy from </a:t>
            </a:r>
            <a:r>
              <a:rPr lang="en-US" dirty="0" err="1"/>
              <a:t>Santenay</a:t>
            </a:r>
            <a:r>
              <a:rPr lang="en-US" dirty="0"/>
              <a:t>, Burgundy, France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Burgundy is located in the east-central part of France. Burgundy has 5 primary wine growing areas.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other wine is from the Rhone Valley.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75A78-8B2D-49F4-9144-8546A3BB6968}"/>
              </a:ext>
            </a:extLst>
          </p:cNvPr>
          <p:cNvSpPr txBox="1"/>
          <p:nvPr/>
        </p:nvSpPr>
        <p:spPr>
          <a:xfrm>
            <a:off x="615419" y="709102"/>
            <a:ext cx="7140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France Pinot Noir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99C2D-64B3-4A29-A91E-922BAB7C36EC}"/>
              </a:ext>
            </a:extLst>
          </p:cNvPr>
          <p:cNvSpPr txBox="1"/>
          <p:nvPr/>
        </p:nvSpPr>
        <p:spPr>
          <a:xfrm>
            <a:off x="4418437" y="5779566"/>
            <a:ext cx="727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general, expect supple, </a:t>
            </a:r>
            <a:r>
              <a:rPr lang="en-US" dirty="0" err="1"/>
              <a:t>jammy</a:t>
            </a:r>
            <a:r>
              <a:rPr lang="en-US" dirty="0"/>
              <a:t> nuances, dark fruits and smooth tannins. 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0D5FA9F4-3091-4F79-9128-FE04258B1437}"/>
              </a:ext>
            </a:extLst>
          </p:cNvPr>
          <p:cNvSpPr/>
          <p:nvPr/>
        </p:nvSpPr>
        <p:spPr>
          <a:xfrm>
            <a:off x="10448230" y="1821609"/>
            <a:ext cx="289249" cy="24421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83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335655D6C6F2498EB8345C63D35043" ma:contentTypeVersion="9" ma:contentTypeDescription="Create a new document." ma:contentTypeScope="" ma:versionID="e573411e39ec316af3e20dbdce31402b">
  <xsd:schema xmlns:xsd="http://www.w3.org/2001/XMLSchema" xmlns:xs="http://www.w3.org/2001/XMLSchema" xmlns:p="http://schemas.microsoft.com/office/2006/metadata/properties" xmlns:ns3="db878aa5-5ca5-4b22-b085-76cbd7808700" targetNamespace="http://schemas.microsoft.com/office/2006/metadata/properties" ma:root="true" ma:fieldsID="a69809af44b73c642a3219779bda0f36" ns3:_="">
    <xsd:import namespace="db878aa5-5ca5-4b22-b085-76cbd78087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78aa5-5ca5-4b22-b085-76cbd78087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BFD028-1AEF-444F-8E52-43BDC90C020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b878aa5-5ca5-4b22-b085-76cbd780870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435E28-9D8B-4C3E-A524-45FFEA9421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878aa5-5ca5-4b22-b085-76cbd78087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E68D3C-C50F-4A16-8A78-7C287A6F46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857</Words>
  <Application>Microsoft Office PowerPoint</Application>
  <PresentationFormat>Widescreen</PresentationFormat>
  <Paragraphs>89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Elephant</vt:lpstr>
      <vt:lpstr>Office Theme</vt:lpstr>
      <vt:lpstr>PowerPoint Presentation</vt:lpstr>
      <vt:lpstr>What Matters More? Price or Palate?</vt:lpstr>
      <vt:lpstr>PowerPoint Presentation</vt:lpstr>
      <vt:lpstr>PowerPoint Presentation</vt:lpstr>
      <vt:lpstr>PowerPoint Presentation</vt:lpstr>
      <vt:lpstr>California Wines</vt:lpstr>
      <vt:lpstr>PowerPoint Presentation</vt:lpstr>
      <vt:lpstr>New Zealand</vt:lpstr>
      <vt:lpstr>PowerPoint Presentation</vt:lpstr>
      <vt:lpstr>France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Csoka</dc:creator>
  <cp:lastModifiedBy>Tracy Csoka</cp:lastModifiedBy>
  <cp:revision>1</cp:revision>
  <dcterms:created xsi:type="dcterms:W3CDTF">2019-11-08T15:02:17Z</dcterms:created>
  <dcterms:modified xsi:type="dcterms:W3CDTF">2019-11-08T15:10:00Z</dcterms:modified>
</cp:coreProperties>
</file>